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984" r:id="rId1"/>
  </p:sldMasterIdLst>
  <p:notesMasterIdLst>
    <p:notesMasterId r:id="rId27"/>
  </p:notesMasterIdLst>
  <p:handoutMasterIdLst>
    <p:handoutMasterId r:id="rId28"/>
  </p:handoutMasterIdLst>
  <p:sldIdLst>
    <p:sldId id="256" r:id="rId2"/>
    <p:sldId id="430" r:id="rId3"/>
    <p:sldId id="260" r:id="rId4"/>
    <p:sldId id="357" r:id="rId5"/>
    <p:sldId id="429" r:id="rId6"/>
    <p:sldId id="427" r:id="rId7"/>
    <p:sldId id="284" r:id="rId8"/>
    <p:sldId id="358" r:id="rId9"/>
    <p:sldId id="418" r:id="rId10"/>
    <p:sldId id="417" r:id="rId11"/>
    <p:sldId id="424" r:id="rId12"/>
    <p:sldId id="420" r:id="rId13"/>
    <p:sldId id="388" r:id="rId14"/>
    <p:sldId id="376" r:id="rId15"/>
    <p:sldId id="377" r:id="rId16"/>
    <p:sldId id="414" r:id="rId17"/>
    <p:sldId id="446" r:id="rId18"/>
    <p:sldId id="439" r:id="rId19"/>
    <p:sldId id="319" r:id="rId20"/>
    <p:sldId id="421" r:id="rId21"/>
    <p:sldId id="353" r:id="rId22"/>
    <p:sldId id="447" r:id="rId23"/>
    <p:sldId id="448" r:id="rId24"/>
    <p:sldId id="449" r:id="rId25"/>
    <p:sldId id="450" r:id="rId26"/>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663">
          <p15:clr>
            <a:srgbClr val="A4A3A4"/>
          </p15:clr>
        </p15:guide>
        <p15:guide id="2" pos="545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66"/>
    <a:srgbClr val="F6FBE9"/>
    <a:srgbClr val="DCF0AA"/>
    <a:srgbClr val="CCFFCC"/>
    <a:srgbClr val="CCECFF"/>
    <a:srgbClr val="FFFFCC"/>
    <a:srgbClr val="CCFF99"/>
    <a:srgbClr val="FFFF00"/>
    <a:srgbClr val="FFFF99"/>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83" autoAdjust="0"/>
    <p:restoredTop sz="98254" autoAdjust="0"/>
  </p:normalViewPr>
  <p:slideViewPr>
    <p:cSldViewPr snapToGrid="0">
      <p:cViewPr varScale="1">
        <p:scale>
          <a:sx n="118" d="100"/>
          <a:sy n="118" d="100"/>
        </p:scale>
        <p:origin x="-1446" y="-96"/>
      </p:cViewPr>
      <p:guideLst>
        <p:guide orient="horz" pos="663"/>
        <p:guide pos="5455"/>
      </p:guideLst>
    </p:cSldViewPr>
  </p:slideViewPr>
  <p:outlineViewPr>
    <p:cViewPr>
      <p:scale>
        <a:sx n="33" d="100"/>
        <a:sy n="33" d="100"/>
      </p:scale>
      <p:origin x="0" y="18072"/>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3525080198308546E-2"/>
          <c:y val="4.1037850976023499E-2"/>
          <c:w val="0.90150054680664915"/>
          <c:h val="0.51418893475946137"/>
        </c:manualLayout>
      </c:layout>
      <c:barChart>
        <c:barDir val="col"/>
        <c:grouping val="clustered"/>
        <c:varyColors val="0"/>
        <c:ser>
          <c:idx val="0"/>
          <c:order val="0"/>
          <c:spPr>
            <a:ln>
              <a:solidFill>
                <a:schemeClr val="tx1"/>
              </a:solidFill>
            </a:ln>
          </c:spPr>
          <c:invertIfNegative val="0"/>
          <c:dPt>
            <c:idx val="1"/>
            <c:invertIfNegative val="0"/>
            <c:bubble3D val="0"/>
            <c:spPr>
              <a:solidFill>
                <a:srgbClr val="FF7C80"/>
              </a:solidFill>
              <a:ln>
                <a:solidFill>
                  <a:schemeClr val="tx1"/>
                </a:solidFill>
              </a:ln>
            </c:spPr>
            <c:extLst xmlns:c16r2="http://schemas.microsoft.com/office/drawing/2015/06/chart">
              <c:ext xmlns:c16="http://schemas.microsoft.com/office/drawing/2014/chart" uri="{C3380CC4-5D6E-409C-BE32-E72D297353CC}">
                <c16:uniqueId val="{00000001-088D-4E1F-9486-51EBD0EEEDE5}"/>
              </c:ext>
            </c:extLst>
          </c:dPt>
          <c:dPt>
            <c:idx val="4"/>
            <c:invertIfNegative val="0"/>
            <c:bubble3D val="0"/>
            <c:spPr>
              <a:solidFill>
                <a:srgbClr val="FF7C80"/>
              </a:solidFill>
              <a:ln>
                <a:solidFill>
                  <a:schemeClr val="tx1"/>
                </a:solidFill>
              </a:ln>
            </c:spPr>
            <c:extLst xmlns:c16r2="http://schemas.microsoft.com/office/drawing/2015/06/chart">
              <c:ext xmlns:c16="http://schemas.microsoft.com/office/drawing/2014/chart" uri="{C3380CC4-5D6E-409C-BE32-E72D297353CC}">
                <c16:uniqueId val="{00000003-088D-4E1F-9486-51EBD0EEEDE5}"/>
              </c:ext>
            </c:extLst>
          </c:dPt>
          <c:dPt>
            <c:idx val="7"/>
            <c:invertIfNegative val="0"/>
            <c:bubble3D val="0"/>
            <c:spPr>
              <a:solidFill>
                <a:srgbClr val="FF7C80"/>
              </a:solidFill>
              <a:ln>
                <a:solidFill>
                  <a:schemeClr val="tx1"/>
                </a:solidFill>
              </a:ln>
            </c:spPr>
            <c:extLst xmlns:c16r2="http://schemas.microsoft.com/office/drawing/2015/06/chart">
              <c:ext xmlns:c16="http://schemas.microsoft.com/office/drawing/2014/chart" uri="{C3380CC4-5D6E-409C-BE32-E72D297353CC}">
                <c16:uniqueId val="{00000005-088D-4E1F-9486-51EBD0EEEDE5}"/>
              </c:ext>
            </c:extLst>
          </c:dPt>
          <c:dPt>
            <c:idx val="10"/>
            <c:invertIfNegative val="0"/>
            <c:bubble3D val="0"/>
            <c:spPr>
              <a:solidFill>
                <a:srgbClr val="FF7C80"/>
              </a:solidFill>
              <a:ln>
                <a:solidFill>
                  <a:schemeClr val="tx1"/>
                </a:solidFill>
              </a:ln>
            </c:spPr>
            <c:extLst xmlns:c16r2="http://schemas.microsoft.com/office/drawing/2015/06/chart">
              <c:ext xmlns:c16="http://schemas.microsoft.com/office/drawing/2014/chart" uri="{C3380CC4-5D6E-409C-BE32-E72D297353CC}">
                <c16:uniqueId val="{00000007-088D-4E1F-9486-51EBD0EEEDE5}"/>
              </c:ext>
            </c:extLst>
          </c:dPt>
          <c:dPt>
            <c:idx val="13"/>
            <c:invertIfNegative val="0"/>
            <c:bubble3D val="0"/>
            <c:spPr>
              <a:solidFill>
                <a:srgbClr val="FF7C80"/>
              </a:solidFill>
              <a:ln>
                <a:solidFill>
                  <a:schemeClr val="tx1"/>
                </a:solidFill>
              </a:ln>
            </c:spPr>
            <c:extLst xmlns:c16r2="http://schemas.microsoft.com/office/drawing/2015/06/chart">
              <c:ext xmlns:c16="http://schemas.microsoft.com/office/drawing/2014/chart" uri="{C3380CC4-5D6E-409C-BE32-E72D297353CC}">
                <c16:uniqueId val="{00000009-088D-4E1F-9486-51EBD0EEEDE5}"/>
              </c:ext>
            </c:extLst>
          </c:dPt>
          <c:dPt>
            <c:idx val="16"/>
            <c:invertIfNegative val="0"/>
            <c:bubble3D val="0"/>
            <c:spPr>
              <a:solidFill>
                <a:srgbClr val="FF7C80"/>
              </a:solidFill>
              <a:ln>
                <a:solidFill>
                  <a:schemeClr val="tx1"/>
                </a:solidFill>
              </a:ln>
            </c:spPr>
            <c:extLst xmlns:c16r2="http://schemas.microsoft.com/office/drawing/2015/06/chart">
              <c:ext xmlns:c16="http://schemas.microsoft.com/office/drawing/2014/chart" uri="{C3380CC4-5D6E-409C-BE32-E72D297353CC}">
                <c16:uniqueId val="{0000000B-088D-4E1F-9486-51EBD0EEEDE5}"/>
              </c:ext>
            </c:extLst>
          </c:dPt>
          <c:dPt>
            <c:idx val="19"/>
            <c:invertIfNegative val="0"/>
            <c:bubble3D val="0"/>
            <c:spPr>
              <a:solidFill>
                <a:srgbClr val="FF7C80"/>
              </a:solidFill>
              <a:ln>
                <a:solidFill>
                  <a:schemeClr val="tx1"/>
                </a:solidFill>
              </a:ln>
            </c:spPr>
            <c:extLst xmlns:c16r2="http://schemas.microsoft.com/office/drawing/2015/06/chart">
              <c:ext xmlns:c16="http://schemas.microsoft.com/office/drawing/2014/chart" uri="{C3380CC4-5D6E-409C-BE32-E72D297353CC}">
                <c16:uniqueId val="{0000000D-088D-4E1F-9486-51EBD0EEEDE5}"/>
              </c:ext>
            </c:extLst>
          </c:dPt>
          <c:dPt>
            <c:idx val="22"/>
            <c:invertIfNegative val="0"/>
            <c:bubble3D val="0"/>
            <c:spPr>
              <a:solidFill>
                <a:srgbClr val="FF7C80"/>
              </a:solidFill>
              <a:ln>
                <a:solidFill>
                  <a:schemeClr val="tx1"/>
                </a:solidFill>
              </a:ln>
            </c:spPr>
            <c:extLst xmlns:c16r2="http://schemas.microsoft.com/office/drawing/2015/06/chart">
              <c:ext xmlns:c16="http://schemas.microsoft.com/office/drawing/2014/chart" uri="{C3380CC4-5D6E-409C-BE32-E72D297353CC}">
                <c16:uniqueId val="{0000000F-088D-4E1F-9486-51EBD0EEEDE5}"/>
              </c:ext>
            </c:extLst>
          </c:dPt>
          <c:dPt>
            <c:idx val="24"/>
            <c:invertIfNegative val="0"/>
            <c:bubble3D val="0"/>
            <c:spPr>
              <a:solidFill>
                <a:schemeClr val="bg1">
                  <a:lumMod val="65000"/>
                </a:schemeClr>
              </a:solidFill>
              <a:ln>
                <a:solidFill>
                  <a:schemeClr val="tx1"/>
                </a:solidFill>
              </a:ln>
            </c:spPr>
            <c:extLst xmlns:c16r2="http://schemas.microsoft.com/office/drawing/2015/06/chart">
              <c:ext xmlns:c16="http://schemas.microsoft.com/office/drawing/2014/chart" uri="{C3380CC4-5D6E-409C-BE32-E72D297353CC}">
                <c16:uniqueId val="{00000011-088D-4E1F-9486-51EBD0EEEDE5}"/>
              </c:ext>
            </c:extLst>
          </c:dPt>
          <c:dLbls>
            <c:dLbl>
              <c:idx val="1"/>
              <c:layout>
                <c:manualLayout>
                  <c:x val="9.2592592592592587E-3"/>
                  <c:y val="-7.7170418006430866E-3"/>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88D-4E1F-9486-51EBD0EEEDE5}"/>
                </c:ext>
              </c:extLst>
            </c:dLbl>
            <c:dLbl>
              <c:idx val="13"/>
              <c:layout>
                <c:manualLayout>
                  <c:x val="1.2345557499756975E-2"/>
                  <c:y val="-2.572347266881029E-3"/>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088D-4E1F-9486-51EBD0EEEDE5}"/>
                </c:ext>
              </c:extLst>
            </c:dLbl>
            <c:dLbl>
              <c:idx val="16"/>
              <c:layout>
                <c:manualLayout>
                  <c:x val="9.2592592592592587E-3"/>
                  <c:y val="5.1444919867331225E-3"/>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088D-4E1F-9486-51EBD0EEEDE5}"/>
                </c:ext>
              </c:extLst>
            </c:dLbl>
            <c:dLbl>
              <c:idx val="18"/>
              <c:layout>
                <c:manualLayout>
                  <c:x val="0"/>
                  <c:y val="2.572347266881029E-3"/>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12-088D-4E1F-9486-51EBD0EEEDE5}"/>
                </c:ext>
              </c:extLst>
            </c:dLbl>
            <c:dLbl>
              <c:idx val="19"/>
              <c:layout>
                <c:manualLayout>
                  <c:x val="6.1728395061728392E-3"/>
                  <c:y val="2.572347266881029E-3"/>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D-088D-4E1F-9486-51EBD0EEEDE5}"/>
                </c:ext>
              </c:extLst>
            </c:dLbl>
            <c:dLbl>
              <c:idx val="22"/>
              <c:layout>
                <c:manualLayout>
                  <c:x val="4.6296296296296294E-3"/>
                  <c:y val="-2.5723472668810763E-3"/>
                </c:manualLayout>
              </c:layout>
              <c:dLblPos val="outEnd"/>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F-088D-4E1F-9486-51EBD0EEEDE5}"/>
                </c:ext>
              </c:extLst>
            </c:dLbl>
            <c:spPr>
              <a:noFill/>
              <a:ln>
                <a:noFill/>
              </a:ln>
              <a:effectLst/>
            </c:spPr>
            <c:txPr>
              <a:bodyPr/>
              <a:lstStyle/>
              <a:p>
                <a:pPr>
                  <a:defRPr sz="1200"/>
                </a:pPr>
                <a:endParaRPr lang="ja-JP"/>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'マタ行為者（確報班）'!$B$3:$Z$3</c:f>
              <c:strCache>
                <c:ptCount val="25"/>
                <c:pt idx="0">
                  <c:v>職場の直属上司（男性）</c:v>
                </c:pt>
                <c:pt idx="1">
                  <c:v>職場の直属上司（女性）</c:v>
                </c:pt>
                <c:pt idx="3">
                  <c:v>直属上司よりも上位の
上司、役員(男性）</c:v>
                </c:pt>
                <c:pt idx="4">
                  <c:v>直属上司よりも上位の
上司、役員(女性）</c:v>
                </c:pt>
                <c:pt idx="6">
                  <c:v>職場の同僚、部下（男性）</c:v>
                </c:pt>
                <c:pt idx="7">
                  <c:v>職場の同僚、部下（女性）</c:v>
                </c:pt>
                <c:pt idx="9">
                  <c:v>( 人事以外に配属されていた方)
 人事所管部署の長、社員（男性）</c:v>
                </c:pt>
                <c:pt idx="10">
                  <c:v>( 人事以外に配属されていた方)
 人事所管部署の長、社員（女性）</c:v>
                </c:pt>
                <c:pt idx="12">
                  <c:v>人事以外の、他部署の長、社員（男性）</c:v>
                </c:pt>
                <c:pt idx="13">
                  <c:v>人事以外の、他部署の長、社員（女性）</c:v>
                </c:pt>
                <c:pt idx="15">
                  <c:v>取引先や顧客など（男性）</c:v>
                </c:pt>
                <c:pt idx="16">
                  <c:v>取引先や顧客など（女性）</c:v>
                </c:pt>
                <c:pt idx="18">
                  <c:v>( 派遣労働者の方) 雇用されている
派遣元の社員・役員（男性）</c:v>
                </c:pt>
                <c:pt idx="19">
                  <c:v>( 派遣労働者の方) 雇用されている
派遣元の社員・役員（女性）</c:v>
                </c:pt>
                <c:pt idx="21">
                  <c:v>左記以外（男性）</c:v>
                </c:pt>
                <c:pt idx="22">
                  <c:v>左記以外（女性）</c:v>
                </c:pt>
                <c:pt idx="24">
                  <c:v>わからない</c:v>
                </c:pt>
              </c:strCache>
            </c:strRef>
          </c:cat>
          <c:val>
            <c:numRef>
              <c:f>'マタ行為者（確報班）'!$B$4:$Z$4</c:f>
              <c:numCache>
                <c:formatCode>0.0%</c:formatCode>
                <c:ptCount val="25"/>
                <c:pt idx="0">
                  <c:v>0.192</c:v>
                </c:pt>
                <c:pt idx="1">
                  <c:v>0.107</c:v>
                </c:pt>
                <c:pt idx="3">
                  <c:v>0.154</c:v>
                </c:pt>
                <c:pt idx="4">
                  <c:v>5.3999999999999999E-2</c:v>
                </c:pt>
                <c:pt idx="6">
                  <c:v>5.5E-2</c:v>
                </c:pt>
                <c:pt idx="7">
                  <c:v>9.4E-2</c:v>
                </c:pt>
                <c:pt idx="9">
                  <c:v>4.9000000000000002E-2</c:v>
                </c:pt>
                <c:pt idx="10">
                  <c:v>0.03</c:v>
                </c:pt>
                <c:pt idx="12">
                  <c:v>3.5000000000000003E-2</c:v>
                </c:pt>
                <c:pt idx="13">
                  <c:v>0.03</c:v>
                </c:pt>
                <c:pt idx="15">
                  <c:v>2.5999999999999999E-2</c:v>
                </c:pt>
                <c:pt idx="16">
                  <c:v>2.1999999999999999E-2</c:v>
                </c:pt>
                <c:pt idx="18">
                  <c:v>2.8000000000000001E-2</c:v>
                </c:pt>
                <c:pt idx="19">
                  <c:v>2.8000000000000001E-2</c:v>
                </c:pt>
                <c:pt idx="21">
                  <c:v>1.9E-2</c:v>
                </c:pt>
                <c:pt idx="22">
                  <c:v>1.7999999999999999E-2</c:v>
                </c:pt>
                <c:pt idx="24">
                  <c:v>0.06</c:v>
                </c:pt>
              </c:numCache>
            </c:numRef>
          </c:val>
          <c:extLst xmlns:c16r2="http://schemas.microsoft.com/office/drawing/2015/06/chart">
            <c:ext xmlns:c16="http://schemas.microsoft.com/office/drawing/2014/chart" uri="{C3380CC4-5D6E-409C-BE32-E72D297353CC}">
              <c16:uniqueId val="{00000013-088D-4E1F-9486-51EBD0EEEDE5}"/>
            </c:ext>
          </c:extLst>
        </c:ser>
        <c:dLbls>
          <c:showLegendKey val="0"/>
          <c:showVal val="0"/>
          <c:showCatName val="0"/>
          <c:showSerName val="0"/>
          <c:showPercent val="0"/>
          <c:showBubbleSize val="0"/>
        </c:dLbls>
        <c:gapWidth val="20"/>
        <c:axId val="115467264"/>
        <c:axId val="44570240"/>
      </c:barChart>
      <c:catAx>
        <c:axId val="115467264"/>
        <c:scaling>
          <c:orientation val="minMax"/>
        </c:scaling>
        <c:delete val="0"/>
        <c:axPos val="b"/>
        <c:numFmt formatCode="General" sourceLinked="0"/>
        <c:majorTickMark val="in"/>
        <c:minorTickMark val="none"/>
        <c:tickLblPos val="nextTo"/>
        <c:spPr>
          <a:ln>
            <a:solidFill>
              <a:schemeClr val="tx1"/>
            </a:solidFill>
          </a:ln>
        </c:spPr>
        <c:txPr>
          <a:bodyPr rot="0" vert="eaVert"/>
          <a:lstStyle/>
          <a:p>
            <a:pPr>
              <a:defRPr>
                <a:latin typeface="ＭＳ ゴシック" panose="020B0609070205080204" pitchFamily="49" charset="-128"/>
                <a:ea typeface="ＭＳ ゴシック" panose="020B0609070205080204" pitchFamily="49" charset="-128"/>
                <a:cs typeface="メイリオ" panose="020B0604030504040204" pitchFamily="50" charset="-128"/>
              </a:defRPr>
            </a:pPr>
            <a:endParaRPr lang="ja-JP"/>
          </a:p>
        </c:txPr>
        <c:crossAx val="44570240"/>
        <c:crosses val="autoZero"/>
        <c:auto val="1"/>
        <c:lblAlgn val="ctr"/>
        <c:lblOffset val="100"/>
        <c:noMultiLvlLbl val="0"/>
      </c:catAx>
      <c:valAx>
        <c:axId val="44570240"/>
        <c:scaling>
          <c:orientation val="minMax"/>
          <c:max val="0.2"/>
        </c:scaling>
        <c:delete val="0"/>
        <c:axPos val="l"/>
        <c:numFmt formatCode="0%" sourceLinked="0"/>
        <c:majorTickMark val="in"/>
        <c:minorTickMark val="none"/>
        <c:tickLblPos val="nextTo"/>
        <c:spPr>
          <a:ln>
            <a:solidFill>
              <a:schemeClr val="tx1"/>
            </a:solidFill>
          </a:ln>
        </c:spPr>
        <c:txPr>
          <a:bodyPr/>
          <a:lstStyle/>
          <a:p>
            <a:pPr>
              <a:defRPr sz="1200"/>
            </a:pPr>
            <a:endParaRPr lang="ja-JP"/>
          </a:p>
        </c:txPr>
        <c:crossAx val="115467264"/>
        <c:crosses val="autoZero"/>
        <c:crossBetween val="between"/>
        <c:majorUnit val="5.000000000000001E-2"/>
      </c:valAx>
    </c:plotArea>
    <c:plotVisOnly val="1"/>
    <c:dispBlanksAs val="gap"/>
    <c:showDLblsOverMax val="0"/>
  </c:chart>
  <c:spPr>
    <a:ln>
      <a:noFill/>
    </a:ln>
  </c:spPr>
  <c:txPr>
    <a:bodyPr/>
    <a:lstStyle/>
    <a:p>
      <a:pPr>
        <a:defRPr sz="1000"/>
      </a:pPr>
      <a:endParaRPr lang="ja-JP"/>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A5D9CA-E524-4B56-B8FB-106D8E1875B1}" type="doc">
      <dgm:prSet loTypeId="urn:microsoft.com/office/officeart/2005/8/layout/process5" loCatId="process" qsTypeId="urn:microsoft.com/office/officeart/2005/8/quickstyle/simple3" qsCatId="simple" csTypeId="urn:microsoft.com/office/officeart/2005/8/colors/accent1_2" csCatId="accent1" phldr="1"/>
      <dgm:spPr/>
      <dgm:t>
        <a:bodyPr/>
        <a:lstStyle/>
        <a:p>
          <a:endParaRPr kumimoji="1" lang="ja-JP" altLang="en-US"/>
        </a:p>
      </dgm:t>
    </dgm:pt>
    <dgm:pt modelId="{1D94A7D9-43FC-4FF0-83F0-26107A1F5D4A}">
      <dgm:prSet phldrT="[テキスト]"/>
      <dgm:spPr/>
      <dgm:t>
        <a:bodyPr/>
        <a:lstStyle/>
        <a:p>
          <a:r>
            <a:rPr kumimoji="1" lang="ja-JP" altLang="en-US" dirty="0">
              <a:latin typeface="HG丸ｺﾞｼｯｸM-PRO" panose="020F0600000000000000" pitchFamily="50" charset="-128"/>
              <a:ea typeface="HG丸ｺﾞｼｯｸM-PRO" panose="020F0600000000000000" pitchFamily="50" charset="-128"/>
            </a:rPr>
            <a:t>相談対応</a:t>
          </a:r>
        </a:p>
      </dgm:t>
    </dgm:pt>
    <dgm:pt modelId="{E70A6106-0C7D-4D2A-BA34-9B7A5CE274A2}" type="parTrans" cxnId="{8B86E086-F248-4910-9166-A1135D1088F9}">
      <dgm:prSet/>
      <dgm:spPr/>
      <dgm:t>
        <a:bodyPr/>
        <a:lstStyle/>
        <a:p>
          <a:endParaRPr kumimoji="1" lang="ja-JP" altLang="en-US">
            <a:solidFill>
              <a:schemeClr val="tx1"/>
            </a:solidFill>
          </a:endParaRPr>
        </a:p>
      </dgm:t>
    </dgm:pt>
    <dgm:pt modelId="{D6AA900D-ECDF-4779-A119-3B7497EF75D2}" type="sibTrans" cxnId="{8B86E086-F248-4910-9166-A1135D1088F9}">
      <dgm:prSet/>
      <dgm:spPr/>
      <dgm:t>
        <a:bodyPr/>
        <a:lstStyle/>
        <a:p>
          <a:endParaRPr kumimoji="1" lang="ja-JP" altLang="en-US">
            <a:solidFill>
              <a:schemeClr val="tx1"/>
            </a:solidFill>
          </a:endParaRPr>
        </a:p>
      </dgm:t>
    </dgm:pt>
    <dgm:pt modelId="{6B7CC6EF-27E0-4A00-A6C9-9E20EA09E32E}">
      <dgm:prSet phldrT="[テキスト]"/>
      <dgm:spPr/>
      <dgm:t>
        <a:bodyPr/>
        <a:lstStyle/>
        <a:p>
          <a:r>
            <a:rPr kumimoji="1" lang="ja-JP" altLang="en-US" dirty="0">
              <a:latin typeface="HG丸ｺﾞｼｯｸM-PRO" panose="020F0600000000000000" pitchFamily="50" charset="-128"/>
              <a:ea typeface="HG丸ｺﾞｼｯｸM-PRO" panose="020F0600000000000000" pitchFamily="50" charset="-128"/>
            </a:rPr>
            <a:t>事実関係の確認</a:t>
          </a:r>
        </a:p>
      </dgm:t>
    </dgm:pt>
    <dgm:pt modelId="{727A9702-C432-4349-A230-9061754A26A8}" type="parTrans" cxnId="{CEBB2C37-CF32-457D-9D52-276863CCE281}">
      <dgm:prSet/>
      <dgm:spPr/>
      <dgm:t>
        <a:bodyPr/>
        <a:lstStyle/>
        <a:p>
          <a:endParaRPr kumimoji="1" lang="ja-JP" altLang="en-US">
            <a:solidFill>
              <a:schemeClr val="tx1"/>
            </a:solidFill>
          </a:endParaRPr>
        </a:p>
      </dgm:t>
    </dgm:pt>
    <dgm:pt modelId="{D38D7D6A-CC7B-41AC-A7B7-3E02D5EBCEF8}" type="sibTrans" cxnId="{CEBB2C37-CF32-457D-9D52-276863CCE281}">
      <dgm:prSet/>
      <dgm:spPr/>
      <dgm:t>
        <a:bodyPr/>
        <a:lstStyle/>
        <a:p>
          <a:endParaRPr kumimoji="1" lang="ja-JP" altLang="en-US">
            <a:solidFill>
              <a:schemeClr val="tx1"/>
            </a:solidFill>
          </a:endParaRPr>
        </a:p>
      </dgm:t>
    </dgm:pt>
    <dgm:pt modelId="{18445B70-9691-4408-A350-25156EA0B600}">
      <dgm:prSet phldrT="[テキスト]"/>
      <dgm:spPr/>
      <dgm:t>
        <a:bodyPr/>
        <a:lstStyle/>
        <a:p>
          <a:r>
            <a:rPr kumimoji="1" lang="ja-JP" altLang="en-US" dirty="0">
              <a:latin typeface="HG丸ｺﾞｼｯｸM-PRO" panose="020F0600000000000000" pitchFamily="50" charset="-128"/>
              <a:ea typeface="HG丸ｺﾞｼｯｸM-PRO" panose="020F0600000000000000" pitchFamily="50" charset="-128"/>
            </a:rPr>
            <a:t>とるべき措置の</a:t>
          </a:r>
          <a:endParaRPr kumimoji="1" lang="en-US" altLang="ja-JP" dirty="0">
            <a:latin typeface="HG丸ｺﾞｼｯｸM-PRO" panose="020F0600000000000000" pitchFamily="50" charset="-128"/>
            <a:ea typeface="HG丸ｺﾞｼｯｸM-PRO" panose="020F0600000000000000" pitchFamily="50" charset="-128"/>
          </a:endParaRPr>
        </a:p>
        <a:p>
          <a:r>
            <a:rPr kumimoji="1" lang="ja-JP" altLang="en-US" dirty="0">
              <a:latin typeface="HG丸ｺﾞｼｯｸM-PRO" panose="020F0600000000000000" pitchFamily="50" charset="-128"/>
              <a:ea typeface="HG丸ｺﾞｼｯｸM-PRO" panose="020F0600000000000000" pitchFamily="50" charset="-128"/>
            </a:rPr>
            <a:t>検討・実施</a:t>
          </a:r>
        </a:p>
      </dgm:t>
    </dgm:pt>
    <dgm:pt modelId="{66CB0704-F7AC-4F47-A663-50927B3D04A0}" type="parTrans" cxnId="{9F488C83-3117-4EA4-A1A3-FC7F55859968}">
      <dgm:prSet/>
      <dgm:spPr/>
      <dgm:t>
        <a:bodyPr/>
        <a:lstStyle/>
        <a:p>
          <a:endParaRPr kumimoji="1" lang="ja-JP" altLang="en-US">
            <a:solidFill>
              <a:schemeClr val="tx1"/>
            </a:solidFill>
          </a:endParaRPr>
        </a:p>
      </dgm:t>
    </dgm:pt>
    <dgm:pt modelId="{F388BF13-B008-46D3-B233-8D591861FB63}" type="sibTrans" cxnId="{9F488C83-3117-4EA4-A1A3-FC7F55859968}">
      <dgm:prSet/>
      <dgm:spPr/>
      <dgm:t>
        <a:bodyPr/>
        <a:lstStyle/>
        <a:p>
          <a:endParaRPr kumimoji="1" lang="ja-JP" altLang="en-US">
            <a:solidFill>
              <a:schemeClr val="tx1"/>
            </a:solidFill>
          </a:endParaRPr>
        </a:p>
      </dgm:t>
    </dgm:pt>
    <dgm:pt modelId="{D862E591-797A-4C77-9447-0A12C57011FA}">
      <dgm:prSet phldrT="[テキスト]"/>
      <dgm:spPr/>
      <dgm:t>
        <a:bodyPr/>
        <a:lstStyle/>
        <a:p>
          <a:r>
            <a:rPr kumimoji="1" lang="ja-JP" altLang="en-US" dirty="0">
              <a:latin typeface="HG丸ｺﾞｼｯｸM-PRO" panose="020F0600000000000000" pitchFamily="50" charset="-128"/>
              <a:ea typeface="HG丸ｺﾞｼｯｸM-PRO" panose="020F0600000000000000" pitchFamily="50" charset="-128"/>
            </a:rPr>
            <a:t>適正な措置の実施後行為者・相談者へのフォロー</a:t>
          </a:r>
        </a:p>
      </dgm:t>
    </dgm:pt>
    <dgm:pt modelId="{02EB55AF-A429-4A09-A2DC-B33C47808436}" type="parTrans" cxnId="{7689E9E2-C20B-495B-BD42-2743D4F21F7A}">
      <dgm:prSet/>
      <dgm:spPr/>
      <dgm:t>
        <a:bodyPr/>
        <a:lstStyle/>
        <a:p>
          <a:endParaRPr kumimoji="1" lang="ja-JP" altLang="en-US">
            <a:solidFill>
              <a:schemeClr val="tx1"/>
            </a:solidFill>
          </a:endParaRPr>
        </a:p>
      </dgm:t>
    </dgm:pt>
    <dgm:pt modelId="{3B11058A-51F8-48F6-8116-A64BED375309}" type="sibTrans" cxnId="{7689E9E2-C20B-495B-BD42-2743D4F21F7A}">
      <dgm:prSet/>
      <dgm:spPr/>
      <dgm:t>
        <a:bodyPr/>
        <a:lstStyle/>
        <a:p>
          <a:endParaRPr kumimoji="1" lang="ja-JP" altLang="en-US">
            <a:solidFill>
              <a:schemeClr val="tx1"/>
            </a:solidFill>
          </a:endParaRPr>
        </a:p>
      </dgm:t>
    </dgm:pt>
    <dgm:pt modelId="{53F4AC42-34CD-40E8-B6D0-B22CA521E7A9}">
      <dgm:prSet phldrT="[テキスト]"/>
      <dgm:spPr/>
      <dgm:t>
        <a:bodyPr/>
        <a:lstStyle/>
        <a:p>
          <a:r>
            <a:rPr kumimoji="1" lang="ja-JP" altLang="en-US" dirty="0">
              <a:latin typeface="HG丸ｺﾞｼｯｸM-PRO" panose="020F0600000000000000" pitchFamily="50" charset="-128"/>
              <a:ea typeface="HG丸ｺﾞｼｯｸM-PRO" panose="020F0600000000000000" pitchFamily="50" charset="-128"/>
            </a:rPr>
            <a:t>再発防止策の実施</a:t>
          </a:r>
        </a:p>
      </dgm:t>
    </dgm:pt>
    <dgm:pt modelId="{44FC8444-1E18-480F-860C-C8AA3CE3B5C3}" type="parTrans" cxnId="{1A99C52F-270E-492D-998B-E875186EF71C}">
      <dgm:prSet/>
      <dgm:spPr/>
      <dgm:t>
        <a:bodyPr/>
        <a:lstStyle/>
        <a:p>
          <a:endParaRPr kumimoji="1" lang="ja-JP" altLang="en-US">
            <a:solidFill>
              <a:schemeClr val="tx1"/>
            </a:solidFill>
          </a:endParaRPr>
        </a:p>
      </dgm:t>
    </dgm:pt>
    <dgm:pt modelId="{C880412F-46BC-4A71-91B5-E5F03111DED2}" type="sibTrans" cxnId="{1A99C52F-270E-492D-998B-E875186EF71C}">
      <dgm:prSet/>
      <dgm:spPr/>
      <dgm:t>
        <a:bodyPr/>
        <a:lstStyle/>
        <a:p>
          <a:endParaRPr kumimoji="1" lang="ja-JP" altLang="en-US">
            <a:solidFill>
              <a:schemeClr val="tx1"/>
            </a:solidFill>
          </a:endParaRPr>
        </a:p>
      </dgm:t>
    </dgm:pt>
    <dgm:pt modelId="{4E0FB9EA-29B1-4259-A3A8-C626F8035651}" type="pres">
      <dgm:prSet presAssocID="{65A5D9CA-E524-4B56-B8FB-106D8E1875B1}" presName="diagram" presStyleCnt="0">
        <dgm:presLayoutVars>
          <dgm:dir/>
          <dgm:resizeHandles val="exact"/>
        </dgm:presLayoutVars>
      </dgm:prSet>
      <dgm:spPr/>
      <dgm:t>
        <a:bodyPr/>
        <a:lstStyle/>
        <a:p>
          <a:endParaRPr kumimoji="1" lang="ja-JP" altLang="en-US"/>
        </a:p>
      </dgm:t>
    </dgm:pt>
    <dgm:pt modelId="{037616BD-74A4-4536-B045-65760022D267}" type="pres">
      <dgm:prSet presAssocID="{1D94A7D9-43FC-4FF0-83F0-26107A1F5D4A}" presName="node" presStyleLbl="node1" presStyleIdx="0" presStyleCnt="5" custScaleY="67590" custLinFactNeighborX="416" custLinFactNeighborY="-48839">
        <dgm:presLayoutVars>
          <dgm:bulletEnabled val="1"/>
        </dgm:presLayoutVars>
      </dgm:prSet>
      <dgm:spPr/>
      <dgm:t>
        <a:bodyPr/>
        <a:lstStyle/>
        <a:p>
          <a:endParaRPr kumimoji="1" lang="ja-JP" altLang="en-US"/>
        </a:p>
      </dgm:t>
    </dgm:pt>
    <dgm:pt modelId="{EE988E33-0EB6-45CD-8512-06B9BDA866CF}" type="pres">
      <dgm:prSet presAssocID="{D6AA900D-ECDF-4779-A119-3B7497EF75D2}" presName="sibTrans" presStyleLbl="sibTrans2D1" presStyleIdx="0" presStyleCnt="4" custLinFactNeighborX="5857"/>
      <dgm:spPr/>
      <dgm:t>
        <a:bodyPr/>
        <a:lstStyle/>
        <a:p>
          <a:endParaRPr kumimoji="1" lang="ja-JP" altLang="en-US"/>
        </a:p>
      </dgm:t>
    </dgm:pt>
    <dgm:pt modelId="{37DCE5CA-5D02-4EDD-BF18-37F54990122F}" type="pres">
      <dgm:prSet presAssocID="{D6AA900D-ECDF-4779-A119-3B7497EF75D2}" presName="connectorText" presStyleLbl="sibTrans2D1" presStyleIdx="0" presStyleCnt="4"/>
      <dgm:spPr/>
      <dgm:t>
        <a:bodyPr/>
        <a:lstStyle/>
        <a:p>
          <a:endParaRPr kumimoji="1" lang="ja-JP" altLang="en-US"/>
        </a:p>
      </dgm:t>
    </dgm:pt>
    <dgm:pt modelId="{349C8FEC-A416-4380-BFFA-8D8CB3838E98}" type="pres">
      <dgm:prSet presAssocID="{6B7CC6EF-27E0-4A00-A6C9-9E20EA09E32E}" presName="node" presStyleLbl="node1" presStyleIdx="1" presStyleCnt="5" custScaleY="67590" custLinFactNeighborX="108" custLinFactNeighborY="-50030">
        <dgm:presLayoutVars>
          <dgm:bulletEnabled val="1"/>
        </dgm:presLayoutVars>
      </dgm:prSet>
      <dgm:spPr/>
      <dgm:t>
        <a:bodyPr/>
        <a:lstStyle/>
        <a:p>
          <a:endParaRPr kumimoji="1" lang="ja-JP" altLang="en-US"/>
        </a:p>
      </dgm:t>
    </dgm:pt>
    <dgm:pt modelId="{7DED5E1B-75C9-41B1-86A6-423646E977E6}" type="pres">
      <dgm:prSet presAssocID="{D38D7D6A-CC7B-41AC-A7B7-3E02D5EBCEF8}" presName="sibTrans" presStyleLbl="sibTrans2D1" presStyleIdx="1" presStyleCnt="4" custLinFactNeighborX="17394" custLinFactNeighborY="-21538"/>
      <dgm:spPr/>
      <dgm:t>
        <a:bodyPr/>
        <a:lstStyle/>
        <a:p>
          <a:endParaRPr kumimoji="1" lang="ja-JP" altLang="en-US"/>
        </a:p>
      </dgm:t>
    </dgm:pt>
    <dgm:pt modelId="{F5712AD9-4B54-4D7B-88B2-B048C1B6AC34}" type="pres">
      <dgm:prSet presAssocID="{D38D7D6A-CC7B-41AC-A7B7-3E02D5EBCEF8}" presName="connectorText" presStyleLbl="sibTrans2D1" presStyleIdx="1" presStyleCnt="4"/>
      <dgm:spPr/>
      <dgm:t>
        <a:bodyPr/>
        <a:lstStyle/>
        <a:p>
          <a:endParaRPr kumimoji="1" lang="ja-JP" altLang="en-US"/>
        </a:p>
      </dgm:t>
    </dgm:pt>
    <dgm:pt modelId="{EDEE1F83-031E-4D91-ADF2-B7B2FEFEEEA7}" type="pres">
      <dgm:prSet presAssocID="{18445B70-9691-4408-A350-25156EA0B600}" presName="node" presStyleLbl="node1" presStyleIdx="2" presStyleCnt="5" custScaleY="67589" custLinFactNeighborX="-7402" custLinFactNeighborY="51759">
        <dgm:presLayoutVars>
          <dgm:bulletEnabled val="1"/>
        </dgm:presLayoutVars>
      </dgm:prSet>
      <dgm:spPr/>
      <dgm:t>
        <a:bodyPr/>
        <a:lstStyle/>
        <a:p>
          <a:endParaRPr kumimoji="1" lang="ja-JP" altLang="en-US"/>
        </a:p>
      </dgm:t>
    </dgm:pt>
    <dgm:pt modelId="{E17B1F24-41EC-4824-BD40-FC7DAA980FA9}" type="pres">
      <dgm:prSet presAssocID="{F388BF13-B008-46D3-B233-8D591861FB63}" presName="sibTrans" presStyleLbl="sibTrans2D1" presStyleIdx="2" presStyleCnt="4" custLinFactNeighborX="-7920" custLinFactNeighborY="16566"/>
      <dgm:spPr/>
      <dgm:t>
        <a:bodyPr/>
        <a:lstStyle/>
        <a:p>
          <a:endParaRPr kumimoji="1" lang="ja-JP" altLang="en-US"/>
        </a:p>
      </dgm:t>
    </dgm:pt>
    <dgm:pt modelId="{9C18ADBE-6320-4BB3-A2C4-637A035872E5}" type="pres">
      <dgm:prSet presAssocID="{F388BF13-B008-46D3-B233-8D591861FB63}" presName="connectorText" presStyleLbl="sibTrans2D1" presStyleIdx="2" presStyleCnt="4"/>
      <dgm:spPr/>
      <dgm:t>
        <a:bodyPr/>
        <a:lstStyle/>
        <a:p>
          <a:endParaRPr kumimoji="1" lang="ja-JP" altLang="en-US"/>
        </a:p>
      </dgm:t>
    </dgm:pt>
    <dgm:pt modelId="{CD0E156D-CFBE-4B64-A478-DEB512419005}" type="pres">
      <dgm:prSet presAssocID="{D862E591-797A-4C77-9447-0A12C57011FA}" presName="node" presStyleLbl="node1" presStyleIdx="3" presStyleCnt="5" custScaleY="76058" custLinFactX="-36686" custLinFactNeighborX="-100000" custLinFactNeighborY="21776">
        <dgm:presLayoutVars>
          <dgm:bulletEnabled val="1"/>
        </dgm:presLayoutVars>
      </dgm:prSet>
      <dgm:spPr/>
      <dgm:t>
        <a:bodyPr/>
        <a:lstStyle/>
        <a:p>
          <a:endParaRPr kumimoji="1" lang="ja-JP" altLang="en-US"/>
        </a:p>
      </dgm:t>
    </dgm:pt>
    <dgm:pt modelId="{5DB071F0-C217-4AFC-8437-DBD81910D5A8}" type="pres">
      <dgm:prSet presAssocID="{3B11058A-51F8-48F6-8116-A64BED375309}" presName="sibTrans" presStyleLbl="sibTrans2D1" presStyleIdx="3" presStyleCnt="4" custLinFactNeighborX="-3586"/>
      <dgm:spPr/>
      <dgm:t>
        <a:bodyPr/>
        <a:lstStyle/>
        <a:p>
          <a:endParaRPr kumimoji="1" lang="ja-JP" altLang="en-US"/>
        </a:p>
      </dgm:t>
    </dgm:pt>
    <dgm:pt modelId="{D6D2897A-4F0E-4A65-8B8E-5B4DA2BE1292}" type="pres">
      <dgm:prSet presAssocID="{3B11058A-51F8-48F6-8116-A64BED375309}" presName="connectorText" presStyleLbl="sibTrans2D1" presStyleIdx="3" presStyleCnt="4"/>
      <dgm:spPr/>
      <dgm:t>
        <a:bodyPr/>
        <a:lstStyle/>
        <a:p>
          <a:endParaRPr kumimoji="1" lang="ja-JP" altLang="en-US"/>
        </a:p>
      </dgm:t>
    </dgm:pt>
    <dgm:pt modelId="{73C67B8C-2678-4183-9581-78B993B17BA8}" type="pres">
      <dgm:prSet presAssocID="{53F4AC42-34CD-40E8-B6D0-B22CA521E7A9}" presName="node" presStyleLbl="node1" presStyleIdx="4" presStyleCnt="5" custScaleY="76058" custLinFactX="-39924" custLinFactNeighborX="-100000" custLinFactNeighborY="21776">
        <dgm:presLayoutVars>
          <dgm:bulletEnabled val="1"/>
        </dgm:presLayoutVars>
      </dgm:prSet>
      <dgm:spPr/>
      <dgm:t>
        <a:bodyPr/>
        <a:lstStyle/>
        <a:p>
          <a:endParaRPr kumimoji="1" lang="ja-JP" altLang="en-US"/>
        </a:p>
      </dgm:t>
    </dgm:pt>
  </dgm:ptLst>
  <dgm:cxnLst>
    <dgm:cxn modelId="{67ECCEA6-7442-4D3D-AE25-FFFE596FE291}" type="presOf" srcId="{3B11058A-51F8-48F6-8116-A64BED375309}" destId="{D6D2897A-4F0E-4A65-8B8E-5B4DA2BE1292}" srcOrd="1" destOrd="0" presId="urn:microsoft.com/office/officeart/2005/8/layout/process5"/>
    <dgm:cxn modelId="{40B78E1B-C46C-49A8-9133-74364D43B50F}" type="presOf" srcId="{18445B70-9691-4408-A350-25156EA0B600}" destId="{EDEE1F83-031E-4D91-ADF2-B7B2FEFEEEA7}" srcOrd="0" destOrd="0" presId="urn:microsoft.com/office/officeart/2005/8/layout/process5"/>
    <dgm:cxn modelId="{CC0087E7-B53F-4784-9747-E121A9394A83}" type="presOf" srcId="{F388BF13-B008-46D3-B233-8D591861FB63}" destId="{E17B1F24-41EC-4824-BD40-FC7DAA980FA9}" srcOrd="0" destOrd="0" presId="urn:microsoft.com/office/officeart/2005/8/layout/process5"/>
    <dgm:cxn modelId="{7689E9E2-C20B-495B-BD42-2743D4F21F7A}" srcId="{65A5D9CA-E524-4B56-B8FB-106D8E1875B1}" destId="{D862E591-797A-4C77-9447-0A12C57011FA}" srcOrd="3" destOrd="0" parTransId="{02EB55AF-A429-4A09-A2DC-B33C47808436}" sibTransId="{3B11058A-51F8-48F6-8116-A64BED375309}"/>
    <dgm:cxn modelId="{7754C49E-EE99-4381-90D6-4DD46C8305AD}" type="presOf" srcId="{53F4AC42-34CD-40E8-B6D0-B22CA521E7A9}" destId="{73C67B8C-2678-4183-9581-78B993B17BA8}" srcOrd="0" destOrd="0" presId="urn:microsoft.com/office/officeart/2005/8/layout/process5"/>
    <dgm:cxn modelId="{8B86E086-F248-4910-9166-A1135D1088F9}" srcId="{65A5D9CA-E524-4B56-B8FB-106D8E1875B1}" destId="{1D94A7D9-43FC-4FF0-83F0-26107A1F5D4A}" srcOrd="0" destOrd="0" parTransId="{E70A6106-0C7D-4D2A-BA34-9B7A5CE274A2}" sibTransId="{D6AA900D-ECDF-4779-A119-3B7497EF75D2}"/>
    <dgm:cxn modelId="{CEBB2C37-CF32-457D-9D52-276863CCE281}" srcId="{65A5D9CA-E524-4B56-B8FB-106D8E1875B1}" destId="{6B7CC6EF-27E0-4A00-A6C9-9E20EA09E32E}" srcOrd="1" destOrd="0" parTransId="{727A9702-C432-4349-A230-9061754A26A8}" sibTransId="{D38D7D6A-CC7B-41AC-A7B7-3E02D5EBCEF8}"/>
    <dgm:cxn modelId="{74061003-7AC2-4FE9-8938-018D10FC25B6}" type="presOf" srcId="{D6AA900D-ECDF-4779-A119-3B7497EF75D2}" destId="{EE988E33-0EB6-45CD-8512-06B9BDA866CF}" srcOrd="0" destOrd="0" presId="urn:microsoft.com/office/officeart/2005/8/layout/process5"/>
    <dgm:cxn modelId="{1A99C52F-270E-492D-998B-E875186EF71C}" srcId="{65A5D9CA-E524-4B56-B8FB-106D8E1875B1}" destId="{53F4AC42-34CD-40E8-B6D0-B22CA521E7A9}" srcOrd="4" destOrd="0" parTransId="{44FC8444-1E18-480F-860C-C8AA3CE3B5C3}" sibTransId="{C880412F-46BC-4A71-91B5-E5F03111DED2}"/>
    <dgm:cxn modelId="{B519513E-C1B3-4EB9-B0A0-BD5DC6847808}" type="presOf" srcId="{D38D7D6A-CC7B-41AC-A7B7-3E02D5EBCEF8}" destId="{7DED5E1B-75C9-41B1-86A6-423646E977E6}" srcOrd="0" destOrd="0" presId="urn:microsoft.com/office/officeart/2005/8/layout/process5"/>
    <dgm:cxn modelId="{7EFAE7E9-D68E-4A3E-AEDC-8CE96C31A8DB}" type="presOf" srcId="{3B11058A-51F8-48F6-8116-A64BED375309}" destId="{5DB071F0-C217-4AFC-8437-DBD81910D5A8}" srcOrd="0" destOrd="0" presId="urn:microsoft.com/office/officeart/2005/8/layout/process5"/>
    <dgm:cxn modelId="{E5468B5A-86B7-4263-83A3-204C505EC0D7}" type="presOf" srcId="{D862E591-797A-4C77-9447-0A12C57011FA}" destId="{CD0E156D-CFBE-4B64-A478-DEB512419005}" srcOrd="0" destOrd="0" presId="urn:microsoft.com/office/officeart/2005/8/layout/process5"/>
    <dgm:cxn modelId="{2F6E878F-D8D0-4BFD-8168-4EC0B5100629}" type="presOf" srcId="{6B7CC6EF-27E0-4A00-A6C9-9E20EA09E32E}" destId="{349C8FEC-A416-4380-BFFA-8D8CB3838E98}" srcOrd="0" destOrd="0" presId="urn:microsoft.com/office/officeart/2005/8/layout/process5"/>
    <dgm:cxn modelId="{B3BCA62E-281F-428C-88AD-E62B7C924301}" type="presOf" srcId="{F388BF13-B008-46D3-B233-8D591861FB63}" destId="{9C18ADBE-6320-4BB3-A2C4-637A035872E5}" srcOrd="1" destOrd="0" presId="urn:microsoft.com/office/officeart/2005/8/layout/process5"/>
    <dgm:cxn modelId="{9F488C83-3117-4EA4-A1A3-FC7F55859968}" srcId="{65A5D9CA-E524-4B56-B8FB-106D8E1875B1}" destId="{18445B70-9691-4408-A350-25156EA0B600}" srcOrd="2" destOrd="0" parTransId="{66CB0704-F7AC-4F47-A663-50927B3D04A0}" sibTransId="{F388BF13-B008-46D3-B233-8D591861FB63}"/>
    <dgm:cxn modelId="{A8ED8431-0ECE-4ED4-BD77-5C5DBCC493C2}" type="presOf" srcId="{D6AA900D-ECDF-4779-A119-3B7497EF75D2}" destId="{37DCE5CA-5D02-4EDD-BF18-37F54990122F}" srcOrd="1" destOrd="0" presId="urn:microsoft.com/office/officeart/2005/8/layout/process5"/>
    <dgm:cxn modelId="{A737CC37-8AE2-43C8-BE63-6864536899E8}" type="presOf" srcId="{1D94A7D9-43FC-4FF0-83F0-26107A1F5D4A}" destId="{037616BD-74A4-4536-B045-65760022D267}" srcOrd="0" destOrd="0" presId="urn:microsoft.com/office/officeart/2005/8/layout/process5"/>
    <dgm:cxn modelId="{51B24A25-18E4-4E58-A681-0BC3DDA2E812}" type="presOf" srcId="{65A5D9CA-E524-4B56-B8FB-106D8E1875B1}" destId="{4E0FB9EA-29B1-4259-A3A8-C626F8035651}" srcOrd="0" destOrd="0" presId="urn:microsoft.com/office/officeart/2005/8/layout/process5"/>
    <dgm:cxn modelId="{797937A3-5486-446B-85C6-0D1566B19729}" type="presOf" srcId="{D38D7D6A-CC7B-41AC-A7B7-3E02D5EBCEF8}" destId="{F5712AD9-4B54-4D7B-88B2-B048C1B6AC34}" srcOrd="1" destOrd="0" presId="urn:microsoft.com/office/officeart/2005/8/layout/process5"/>
    <dgm:cxn modelId="{791D9353-8FE4-45E0-B9BE-8467D046BAB9}" type="presParOf" srcId="{4E0FB9EA-29B1-4259-A3A8-C626F8035651}" destId="{037616BD-74A4-4536-B045-65760022D267}" srcOrd="0" destOrd="0" presId="urn:microsoft.com/office/officeart/2005/8/layout/process5"/>
    <dgm:cxn modelId="{35363A59-37F4-4B5D-B9EB-495E9B901B3D}" type="presParOf" srcId="{4E0FB9EA-29B1-4259-A3A8-C626F8035651}" destId="{EE988E33-0EB6-45CD-8512-06B9BDA866CF}" srcOrd="1" destOrd="0" presId="urn:microsoft.com/office/officeart/2005/8/layout/process5"/>
    <dgm:cxn modelId="{570E8D02-4FA6-4B56-AEBD-D3037E5B2D07}" type="presParOf" srcId="{EE988E33-0EB6-45CD-8512-06B9BDA866CF}" destId="{37DCE5CA-5D02-4EDD-BF18-37F54990122F}" srcOrd="0" destOrd="0" presId="urn:microsoft.com/office/officeart/2005/8/layout/process5"/>
    <dgm:cxn modelId="{64E0C53D-6881-485A-A9E6-13A7F35AC2CE}" type="presParOf" srcId="{4E0FB9EA-29B1-4259-A3A8-C626F8035651}" destId="{349C8FEC-A416-4380-BFFA-8D8CB3838E98}" srcOrd="2" destOrd="0" presId="urn:microsoft.com/office/officeart/2005/8/layout/process5"/>
    <dgm:cxn modelId="{0591F54D-0D9B-4796-B59D-74C494668E7A}" type="presParOf" srcId="{4E0FB9EA-29B1-4259-A3A8-C626F8035651}" destId="{7DED5E1B-75C9-41B1-86A6-423646E977E6}" srcOrd="3" destOrd="0" presId="urn:microsoft.com/office/officeart/2005/8/layout/process5"/>
    <dgm:cxn modelId="{E2D3FF2D-9313-48B3-AFDE-AFE540D69161}" type="presParOf" srcId="{7DED5E1B-75C9-41B1-86A6-423646E977E6}" destId="{F5712AD9-4B54-4D7B-88B2-B048C1B6AC34}" srcOrd="0" destOrd="0" presId="urn:microsoft.com/office/officeart/2005/8/layout/process5"/>
    <dgm:cxn modelId="{8086BE77-6338-4F77-B044-97CEE10534FC}" type="presParOf" srcId="{4E0FB9EA-29B1-4259-A3A8-C626F8035651}" destId="{EDEE1F83-031E-4D91-ADF2-B7B2FEFEEEA7}" srcOrd="4" destOrd="0" presId="urn:microsoft.com/office/officeart/2005/8/layout/process5"/>
    <dgm:cxn modelId="{EA0303AA-0A3D-458F-9304-15AC17934E65}" type="presParOf" srcId="{4E0FB9EA-29B1-4259-A3A8-C626F8035651}" destId="{E17B1F24-41EC-4824-BD40-FC7DAA980FA9}" srcOrd="5" destOrd="0" presId="urn:microsoft.com/office/officeart/2005/8/layout/process5"/>
    <dgm:cxn modelId="{79A6609C-7B42-43D4-9AAF-DBC85B4E8FD1}" type="presParOf" srcId="{E17B1F24-41EC-4824-BD40-FC7DAA980FA9}" destId="{9C18ADBE-6320-4BB3-A2C4-637A035872E5}" srcOrd="0" destOrd="0" presId="urn:microsoft.com/office/officeart/2005/8/layout/process5"/>
    <dgm:cxn modelId="{85759B28-55C6-4FB8-80AB-FD14A889B823}" type="presParOf" srcId="{4E0FB9EA-29B1-4259-A3A8-C626F8035651}" destId="{CD0E156D-CFBE-4B64-A478-DEB512419005}" srcOrd="6" destOrd="0" presId="urn:microsoft.com/office/officeart/2005/8/layout/process5"/>
    <dgm:cxn modelId="{607884DC-D4FD-4F25-8E8C-717D7B4E6DAA}" type="presParOf" srcId="{4E0FB9EA-29B1-4259-A3A8-C626F8035651}" destId="{5DB071F0-C217-4AFC-8437-DBD81910D5A8}" srcOrd="7" destOrd="0" presId="urn:microsoft.com/office/officeart/2005/8/layout/process5"/>
    <dgm:cxn modelId="{83060E8C-181E-4864-AB34-A17299412706}" type="presParOf" srcId="{5DB071F0-C217-4AFC-8437-DBD81910D5A8}" destId="{D6D2897A-4F0E-4A65-8B8E-5B4DA2BE1292}" srcOrd="0" destOrd="0" presId="urn:microsoft.com/office/officeart/2005/8/layout/process5"/>
    <dgm:cxn modelId="{7F1C256B-8587-4B36-AD3A-887009D5EC17}" type="presParOf" srcId="{4E0FB9EA-29B1-4259-A3A8-C626F8035651}" destId="{73C67B8C-2678-4183-9581-78B993B17BA8}" srcOrd="8"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7616BD-74A4-4536-B045-65760022D267}">
      <dsp:nvSpPr>
        <dsp:cNvPr id="0" name=""/>
        <dsp:cNvSpPr/>
      </dsp:nvSpPr>
      <dsp:spPr>
        <a:xfrm>
          <a:off x="15049" y="190255"/>
          <a:ext cx="2005113" cy="813153"/>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HG丸ｺﾞｼｯｸM-PRO" panose="020F0600000000000000" pitchFamily="50" charset="-128"/>
              <a:ea typeface="HG丸ｺﾞｼｯｸM-PRO" panose="020F0600000000000000" pitchFamily="50" charset="-128"/>
            </a:rPr>
            <a:t>相談対応</a:t>
          </a:r>
        </a:p>
      </dsp:txBody>
      <dsp:txXfrm>
        <a:off x="38865" y="214071"/>
        <a:ext cx="1957481" cy="765521"/>
      </dsp:txXfrm>
    </dsp:sp>
    <dsp:sp modelId="{EE988E33-0EB6-45CD-8512-06B9BDA866CF}">
      <dsp:nvSpPr>
        <dsp:cNvPr id="0" name=""/>
        <dsp:cNvSpPr/>
      </dsp:nvSpPr>
      <dsp:spPr>
        <a:xfrm rot="21582414">
          <a:off x="2219957" y="341094"/>
          <a:ext cx="421816" cy="497268"/>
        </a:xfrm>
        <a:prstGeom prst="rightArrow">
          <a:avLst>
            <a:gd name="adj1" fmla="val 60000"/>
            <a:gd name="adj2" fmla="val 50000"/>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kumimoji="1" lang="ja-JP" altLang="en-US" sz="1300" kern="1200">
            <a:solidFill>
              <a:schemeClr val="tx1"/>
            </a:solidFill>
          </a:endParaRPr>
        </a:p>
      </dsp:txBody>
      <dsp:txXfrm>
        <a:off x="2219958" y="440872"/>
        <a:ext cx="295271" cy="298360"/>
      </dsp:txXfrm>
    </dsp:sp>
    <dsp:sp modelId="{349C8FEC-A416-4380-BFFA-8D8CB3838E98}">
      <dsp:nvSpPr>
        <dsp:cNvPr id="0" name=""/>
        <dsp:cNvSpPr/>
      </dsp:nvSpPr>
      <dsp:spPr>
        <a:xfrm>
          <a:off x="2816032" y="175926"/>
          <a:ext cx="2005113" cy="813153"/>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HG丸ｺﾞｼｯｸM-PRO" panose="020F0600000000000000" pitchFamily="50" charset="-128"/>
              <a:ea typeface="HG丸ｺﾞｼｯｸM-PRO" panose="020F0600000000000000" pitchFamily="50" charset="-128"/>
            </a:rPr>
            <a:t>事実関係の確認</a:t>
          </a:r>
        </a:p>
      </dsp:txBody>
      <dsp:txXfrm>
        <a:off x="2839848" y="199742"/>
        <a:ext cx="1957481" cy="765521"/>
      </dsp:txXfrm>
    </dsp:sp>
    <dsp:sp modelId="{7DED5E1B-75C9-41B1-86A6-423646E977E6}">
      <dsp:nvSpPr>
        <dsp:cNvPr id="0" name=""/>
        <dsp:cNvSpPr/>
      </dsp:nvSpPr>
      <dsp:spPr>
        <a:xfrm rot="1484886">
          <a:off x="4963649" y="832894"/>
          <a:ext cx="520901" cy="497268"/>
        </a:xfrm>
        <a:prstGeom prst="rightArrow">
          <a:avLst>
            <a:gd name="adj1" fmla="val 60000"/>
            <a:gd name="adj2" fmla="val 50000"/>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kumimoji="1" lang="ja-JP" altLang="en-US" sz="1300" kern="1200">
            <a:solidFill>
              <a:schemeClr val="tx1"/>
            </a:solidFill>
          </a:endParaRPr>
        </a:p>
      </dsp:txBody>
      <dsp:txXfrm>
        <a:off x="4970500" y="901122"/>
        <a:ext cx="371721" cy="298360"/>
      </dsp:txXfrm>
    </dsp:sp>
    <dsp:sp modelId="{EDEE1F83-031E-4D91-ADF2-B7B2FEFEEEA7}">
      <dsp:nvSpPr>
        <dsp:cNvPr id="0" name=""/>
        <dsp:cNvSpPr/>
      </dsp:nvSpPr>
      <dsp:spPr>
        <a:xfrm>
          <a:off x="5472607" y="1400523"/>
          <a:ext cx="2005113" cy="813141"/>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HG丸ｺﾞｼｯｸM-PRO" panose="020F0600000000000000" pitchFamily="50" charset="-128"/>
              <a:ea typeface="HG丸ｺﾞｼｯｸM-PRO" panose="020F0600000000000000" pitchFamily="50" charset="-128"/>
            </a:rPr>
            <a:t>とるべき措置の</a:t>
          </a:r>
          <a:endParaRPr kumimoji="1" lang="en-US" altLang="ja-JP" sz="1600" kern="1200" dirty="0">
            <a:latin typeface="HG丸ｺﾞｼｯｸM-PRO" panose="020F0600000000000000" pitchFamily="50" charset="-128"/>
            <a:ea typeface="HG丸ｺﾞｼｯｸM-PRO" panose="020F0600000000000000" pitchFamily="50" charset="-128"/>
          </a:endParaRPr>
        </a:p>
        <a:p>
          <a:pPr lvl="0" algn="ctr" defTabSz="711200">
            <a:lnSpc>
              <a:spcPct val="90000"/>
            </a:lnSpc>
            <a:spcBef>
              <a:spcPct val="0"/>
            </a:spcBef>
            <a:spcAft>
              <a:spcPct val="35000"/>
            </a:spcAft>
          </a:pPr>
          <a:r>
            <a:rPr kumimoji="1" lang="ja-JP" altLang="en-US" sz="1600" kern="1200" dirty="0">
              <a:latin typeface="HG丸ｺﾞｼｯｸM-PRO" panose="020F0600000000000000" pitchFamily="50" charset="-128"/>
              <a:ea typeface="HG丸ｺﾞｼｯｸM-PRO" panose="020F0600000000000000" pitchFamily="50" charset="-128"/>
            </a:rPr>
            <a:t>検討・実施</a:t>
          </a:r>
        </a:p>
      </dsp:txBody>
      <dsp:txXfrm>
        <a:off x="5496423" y="1424339"/>
        <a:ext cx="1957481" cy="765509"/>
      </dsp:txXfrm>
    </dsp:sp>
    <dsp:sp modelId="{E17B1F24-41EC-4824-BD40-FC7DAA980FA9}">
      <dsp:nvSpPr>
        <dsp:cNvPr id="0" name=""/>
        <dsp:cNvSpPr/>
      </dsp:nvSpPr>
      <dsp:spPr>
        <a:xfrm rot="9196270">
          <a:off x="4941526" y="2261456"/>
          <a:ext cx="520062" cy="497268"/>
        </a:xfrm>
        <a:prstGeom prst="rightArrow">
          <a:avLst>
            <a:gd name="adj1" fmla="val 60000"/>
            <a:gd name="adj2" fmla="val 50000"/>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kumimoji="1" lang="ja-JP" altLang="en-US" sz="1300" kern="1200">
            <a:solidFill>
              <a:schemeClr val="tx1"/>
            </a:solidFill>
          </a:endParaRPr>
        </a:p>
      </dsp:txBody>
      <dsp:txXfrm rot="10800000">
        <a:off x="5082736" y="2327362"/>
        <a:ext cx="370882" cy="298360"/>
      </dsp:txXfrm>
    </dsp:sp>
    <dsp:sp modelId="{CD0E156D-CFBE-4B64-A478-DEB512419005}">
      <dsp:nvSpPr>
        <dsp:cNvPr id="0" name=""/>
        <dsp:cNvSpPr/>
      </dsp:nvSpPr>
      <dsp:spPr>
        <a:xfrm>
          <a:off x="2880316" y="2655000"/>
          <a:ext cx="2005113" cy="915029"/>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HG丸ｺﾞｼｯｸM-PRO" panose="020F0600000000000000" pitchFamily="50" charset="-128"/>
              <a:ea typeface="HG丸ｺﾞｼｯｸM-PRO" panose="020F0600000000000000" pitchFamily="50" charset="-128"/>
            </a:rPr>
            <a:t>適正な措置の実施後行為者・相談者へのフォロー</a:t>
          </a:r>
        </a:p>
      </dsp:txBody>
      <dsp:txXfrm>
        <a:off x="2907116" y="2681800"/>
        <a:ext cx="1951513" cy="861429"/>
      </dsp:txXfrm>
    </dsp:sp>
    <dsp:sp modelId="{5DB071F0-C217-4AFC-8437-DBD81910D5A8}">
      <dsp:nvSpPr>
        <dsp:cNvPr id="0" name=""/>
        <dsp:cNvSpPr/>
      </dsp:nvSpPr>
      <dsp:spPr>
        <a:xfrm rot="10800000">
          <a:off x="2213611" y="2863881"/>
          <a:ext cx="459494" cy="497268"/>
        </a:xfrm>
        <a:prstGeom prst="rightArrow">
          <a:avLst>
            <a:gd name="adj1" fmla="val 60000"/>
            <a:gd name="adj2" fmla="val 50000"/>
          </a:avLst>
        </a:prstGeom>
        <a:gradFill rotWithShape="0">
          <a:gsLst>
            <a:gs pos="0">
              <a:schemeClr val="accent1">
                <a:tint val="60000"/>
                <a:hueOff val="0"/>
                <a:satOff val="0"/>
                <a:lumOff val="0"/>
                <a:alphaOff val="0"/>
                <a:tint val="45000"/>
                <a:satMod val="200000"/>
              </a:schemeClr>
            </a:gs>
            <a:gs pos="30000">
              <a:schemeClr val="accent1">
                <a:tint val="60000"/>
                <a:hueOff val="0"/>
                <a:satOff val="0"/>
                <a:lumOff val="0"/>
                <a:alphaOff val="0"/>
                <a:tint val="61000"/>
                <a:satMod val="200000"/>
              </a:schemeClr>
            </a:gs>
            <a:gs pos="45000">
              <a:schemeClr val="accent1">
                <a:tint val="60000"/>
                <a:hueOff val="0"/>
                <a:satOff val="0"/>
                <a:lumOff val="0"/>
                <a:alphaOff val="0"/>
                <a:tint val="66000"/>
                <a:satMod val="200000"/>
              </a:schemeClr>
            </a:gs>
            <a:gs pos="55000">
              <a:schemeClr val="accent1">
                <a:tint val="60000"/>
                <a:hueOff val="0"/>
                <a:satOff val="0"/>
                <a:lumOff val="0"/>
                <a:alphaOff val="0"/>
                <a:tint val="66000"/>
                <a:satMod val="200000"/>
              </a:schemeClr>
            </a:gs>
            <a:gs pos="73000">
              <a:schemeClr val="accent1">
                <a:tint val="60000"/>
                <a:hueOff val="0"/>
                <a:satOff val="0"/>
                <a:lumOff val="0"/>
                <a:alphaOff val="0"/>
                <a:tint val="61000"/>
                <a:satMod val="200000"/>
              </a:schemeClr>
            </a:gs>
            <a:gs pos="100000">
              <a:schemeClr val="accent1">
                <a:tint val="60000"/>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kumimoji="1" lang="ja-JP" altLang="en-US" sz="1300" kern="1200">
            <a:solidFill>
              <a:schemeClr val="tx1"/>
            </a:solidFill>
          </a:endParaRPr>
        </a:p>
      </dsp:txBody>
      <dsp:txXfrm rot="10800000">
        <a:off x="2351459" y="2963335"/>
        <a:ext cx="321646" cy="298360"/>
      </dsp:txXfrm>
    </dsp:sp>
    <dsp:sp modelId="{73C67B8C-2678-4183-9581-78B993B17BA8}">
      <dsp:nvSpPr>
        <dsp:cNvPr id="0" name=""/>
        <dsp:cNvSpPr/>
      </dsp:nvSpPr>
      <dsp:spPr>
        <a:xfrm>
          <a:off x="8232" y="2655000"/>
          <a:ext cx="2005113" cy="915029"/>
        </a:xfrm>
        <a:prstGeom prst="roundRect">
          <a:avLst>
            <a:gd name="adj" fmla="val 10000"/>
          </a:avLst>
        </a:prstGeom>
        <a:gradFill rotWithShape="0">
          <a:gsLst>
            <a:gs pos="0">
              <a:schemeClr val="accent1">
                <a:hueOff val="0"/>
                <a:satOff val="0"/>
                <a:lumOff val="0"/>
                <a:alphaOff val="0"/>
                <a:tint val="45000"/>
                <a:satMod val="200000"/>
              </a:schemeClr>
            </a:gs>
            <a:gs pos="30000">
              <a:schemeClr val="accent1">
                <a:hueOff val="0"/>
                <a:satOff val="0"/>
                <a:lumOff val="0"/>
                <a:alphaOff val="0"/>
                <a:tint val="61000"/>
                <a:satMod val="200000"/>
              </a:schemeClr>
            </a:gs>
            <a:gs pos="45000">
              <a:schemeClr val="accent1">
                <a:hueOff val="0"/>
                <a:satOff val="0"/>
                <a:lumOff val="0"/>
                <a:alphaOff val="0"/>
                <a:tint val="66000"/>
                <a:satMod val="200000"/>
              </a:schemeClr>
            </a:gs>
            <a:gs pos="55000">
              <a:schemeClr val="accent1">
                <a:hueOff val="0"/>
                <a:satOff val="0"/>
                <a:lumOff val="0"/>
                <a:alphaOff val="0"/>
                <a:tint val="66000"/>
                <a:satMod val="200000"/>
              </a:schemeClr>
            </a:gs>
            <a:gs pos="73000">
              <a:schemeClr val="accent1">
                <a:hueOff val="0"/>
                <a:satOff val="0"/>
                <a:lumOff val="0"/>
                <a:alphaOff val="0"/>
                <a:tint val="61000"/>
                <a:satMod val="200000"/>
              </a:schemeClr>
            </a:gs>
            <a:gs pos="100000">
              <a:schemeClr val="accent1">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HG丸ｺﾞｼｯｸM-PRO" panose="020F0600000000000000" pitchFamily="50" charset="-128"/>
              <a:ea typeface="HG丸ｺﾞｼｯｸM-PRO" panose="020F0600000000000000" pitchFamily="50" charset="-128"/>
            </a:rPr>
            <a:t>再発防止策の実施</a:t>
          </a:r>
        </a:p>
      </dsp:txBody>
      <dsp:txXfrm>
        <a:off x="35032" y="2681800"/>
        <a:ext cx="1951513" cy="861429"/>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0.28925</cdr:x>
      <cdr:y>0.21865</cdr:y>
    </cdr:from>
    <cdr:to>
      <cdr:x>0.34922</cdr:x>
      <cdr:y>0.29157</cdr:y>
    </cdr:to>
    <cdr:sp macro="" textlink="">
      <cdr:nvSpPr>
        <cdr:cNvPr id="3" name="円/楕円 2"/>
        <cdr:cNvSpPr/>
      </cdr:nvSpPr>
      <cdr:spPr>
        <a:xfrm xmlns:a="http://schemas.openxmlformats.org/drawingml/2006/main">
          <a:off x="2380411" y="1079503"/>
          <a:ext cx="493529" cy="360015"/>
        </a:xfrm>
        <a:prstGeom xmlns:a="http://schemas.openxmlformats.org/drawingml/2006/main" prst="ellipse">
          <a:avLst/>
        </a:prstGeom>
        <a:noFill xmlns:a="http://schemas.openxmlformats.org/drawingml/2006/main"/>
        <a:ln xmlns:a="http://schemas.openxmlformats.org/drawingml/2006/main" w="2857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dirty="0"/>
        </a:p>
      </cdr:txBody>
    </cdr:sp>
  </cdr:relSizeAnchor>
  <cdr:relSizeAnchor xmlns:cdr="http://schemas.openxmlformats.org/drawingml/2006/chartDrawing">
    <cdr:from>
      <cdr:x>0.14876</cdr:x>
      <cdr:y>0.09386</cdr:y>
    </cdr:from>
    <cdr:to>
      <cdr:x>0.20874</cdr:x>
      <cdr:y>0.16678</cdr:y>
    </cdr:to>
    <cdr:sp macro="" textlink="">
      <cdr:nvSpPr>
        <cdr:cNvPr id="4" name="円/楕円 3"/>
        <cdr:cNvSpPr/>
      </cdr:nvSpPr>
      <cdr:spPr>
        <a:xfrm xmlns:a="http://schemas.openxmlformats.org/drawingml/2006/main">
          <a:off x="1224226" y="463374"/>
          <a:ext cx="493585" cy="360040"/>
        </a:xfrm>
        <a:prstGeom xmlns:a="http://schemas.openxmlformats.org/drawingml/2006/main" prst="ellipse">
          <a:avLst/>
        </a:prstGeom>
        <a:noFill xmlns:a="http://schemas.openxmlformats.org/drawingml/2006/main"/>
        <a:ln xmlns:a="http://schemas.openxmlformats.org/drawingml/2006/main" w="28575">
          <a:solidFill>
            <a:srgbClr val="FF0000"/>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xmlns:a="http://schemas.openxmlformats.org/drawingml/2006/main">
          <a:pPr algn="ctr"/>
          <a:endParaRPr kumimoji="1" lang="ja-JP" alt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0"/>
            <a:ext cx="2918830" cy="493316"/>
          </a:xfrm>
          <a:prstGeom prst="rect">
            <a:avLst/>
          </a:prstGeom>
        </p:spPr>
        <p:txBody>
          <a:bodyPr vert="horz" lIns="91405" tIns="45703" rIns="91405" bIns="45703"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8" y="0"/>
            <a:ext cx="2918830" cy="493316"/>
          </a:xfrm>
          <a:prstGeom prst="rect">
            <a:avLst/>
          </a:prstGeom>
        </p:spPr>
        <p:txBody>
          <a:bodyPr vert="horz" lIns="91405" tIns="45703" rIns="91405" bIns="45703" rtlCol="0"/>
          <a:lstStyle>
            <a:lvl1pPr algn="r">
              <a:defRPr sz="1200"/>
            </a:lvl1pPr>
          </a:lstStyle>
          <a:p>
            <a:fld id="{EE9B5149-5010-4110-987C-EC95A7F436FE}" type="datetimeFigureOut">
              <a:rPr kumimoji="1" lang="ja-JP" altLang="en-US" smtClean="0"/>
              <a:t>2018/7/19</a:t>
            </a:fld>
            <a:endParaRPr kumimoji="1" lang="ja-JP" altLang="en-US"/>
          </a:p>
        </p:txBody>
      </p:sp>
      <p:sp>
        <p:nvSpPr>
          <p:cNvPr id="4" name="フッター プレースホルダー 3"/>
          <p:cNvSpPr>
            <a:spLocks noGrp="1"/>
          </p:cNvSpPr>
          <p:nvPr>
            <p:ph type="ftr" sz="quarter" idx="2"/>
          </p:nvPr>
        </p:nvSpPr>
        <p:spPr>
          <a:xfrm>
            <a:off x="6" y="9371286"/>
            <a:ext cx="2918830" cy="493316"/>
          </a:xfrm>
          <a:prstGeom prst="rect">
            <a:avLst/>
          </a:prstGeom>
        </p:spPr>
        <p:txBody>
          <a:bodyPr vert="horz" lIns="91405" tIns="45703" rIns="91405" bIns="45703"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8" y="9371286"/>
            <a:ext cx="2918830" cy="493316"/>
          </a:xfrm>
          <a:prstGeom prst="rect">
            <a:avLst/>
          </a:prstGeom>
        </p:spPr>
        <p:txBody>
          <a:bodyPr vert="horz" lIns="91405" tIns="45703" rIns="91405" bIns="45703" rtlCol="0" anchor="b"/>
          <a:lstStyle>
            <a:lvl1pPr algn="r">
              <a:defRPr sz="1200"/>
            </a:lvl1pPr>
          </a:lstStyle>
          <a:p>
            <a:fld id="{6018808A-25A0-46FA-962E-8A565186E514}" type="slidenum">
              <a:rPr kumimoji="1" lang="ja-JP" altLang="en-US" smtClean="0"/>
              <a:t>‹#›</a:t>
            </a:fld>
            <a:endParaRPr kumimoji="1" lang="ja-JP" altLang="en-US"/>
          </a:p>
        </p:txBody>
      </p:sp>
    </p:spTree>
    <p:extLst>
      <p:ext uri="{BB962C8B-B14F-4D97-AF65-F5344CB8AC3E}">
        <p14:creationId xmlns:p14="http://schemas.microsoft.com/office/powerpoint/2010/main" val="243921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6"/>
            <a:ext cx="2919413" cy="493712"/>
          </a:xfrm>
          <a:prstGeom prst="rect">
            <a:avLst/>
          </a:prstGeom>
        </p:spPr>
        <p:txBody>
          <a:bodyPr vert="horz" lIns="91405" tIns="45703" rIns="91405"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6"/>
            <a:ext cx="2919412" cy="493712"/>
          </a:xfrm>
          <a:prstGeom prst="rect">
            <a:avLst/>
          </a:prstGeom>
        </p:spPr>
        <p:txBody>
          <a:bodyPr vert="horz" lIns="91405" tIns="45703" rIns="91405" bIns="45703" rtlCol="0"/>
          <a:lstStyle>
            <a:lvl1pPr algn="r">
              <a:defRPr sz="1200"/>
            </a:lvl1pPr>
          </a:lstStyle>
          <a:p>
            <a:fld id="{B154524A-ED0D-4879-8548-9DEBF1B427FE}" type="datetimeFigureOut">
              <a:rPr kumimoji="1" lang="ja-JP" altLang="en-US" smtClean="0"/>
              <a:t>2018/7/19</a:t>
            </a:fld>
            <a:endParaRPr kumimoji="1" lang="ja-JP" altLang="en-US"/>
          </a:p>
        </p:txBody>
      </p:sp>
      <p:sp>
        <p:nvSpPr>
          <p:cNvPr id="4" name="スライド イメージ プレースホルダー 3"/>
          <p:cNvSpPr>
            <a:spLocks noGrp="1" noRot="1" noChangeAspect="1"/>
          </p:cNvSpPr>
          <p:nvPr>
            <p:ph type="sldImg" idx="2"/>
          </p:nvPr>
        </p:nvSpPr>
        <p:spPr>
          <a:xfrm>
            <a:off x="900113" y="738188"/>
            <a:ext cx="4935537" cy="3702050"/>
          </a:xfrm>
          <a:prstGeom prst="rect">
            <a:avLst/>
          </a:prstGeom>
          <a:noFill/>
          <a:ln w="12700">
            <a:solidFill>
              <a:prstClr val="black"/>
            </a:solidFill>
          </a:ln>
        </p:spPr>
        <p:txBody>
          <a:bodyPr vert="horz" lIns="91405" tIns="45703" rIns="91405" bIns="45703" rtlCol="0" anchor="ctr"/>
          <a:lstStyle/>
          <a:p>
            <a:endParaRPr lang="ja-JP" altLang="en-US"/>
          </a:p>
        </p:txBody>
      </p:sp>
      <p:sp>
        <p:nvSpPr>
          <p:cNvPr id="5" name="ノート プレースホルダー 4"/>
          <p:cNvSpPr>
            <a:spLocks noGrp="1"/>
          </p:cNvSpPr>
          <p:nvPr>
            <p:ph type="body" sz="quarter" idx="3"/>
          </p:nvPr>
        </p:nvSpPr>
        <p:spPr>
          <a:xfrm>
            <a:off x="673103" y="4686300"/>
            <a:ext cx="5389564" cy="4440237"/>
          </a:xfrm>
          <a:prstGeom prst="rect">
            <a:avLst/>
          </a:prstGeom>
        </p:spPr>
        <p:txBody>
          <a:bodyPr vert="horz" lIns="91405" tIns="45703" rIns="91405"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371014"/>
            <a:ext cx="2919413" cy="493711"/>
          </a:xfrm>
          <a:prstGeom prst="rect">
            <a:avLst/>
          </a:prstGeom>
        </p:spPr>
        <p:txBody>
          <a:bodyPr vert="horz" lIns="91405" tIns="45703" rIns="91405"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3711"/>
          </a:xfrm>
          <a:prstGeom prst="rect">
            <a:avLst/>
          </a:prstGeom>
        </p:spPr>
        <p:txBody>
          <a:bodyPr vert="horz" lIns="91405" tIns="45703" rIns="91405" bIns="45703" rtlCol="0" anchor="b"/>
          <a:lstStyle>
            <a:lvl1pPr algn="r">
              <a:defRPr sz="1200"/>
            </a:lvl1pPr>
          </a:lstStyle>
          <a:p>
            <a:fld id="{AFCFF3EB-1C3E-4CAE-A9B0-FB95F8AFE5A6}" type="slidenum">
              <a:rPr kumimoji="1" lang="ja-JP" altLang="en-US" smtClean="0"/>
              <a:t>‹#›</a:t>
            </a:fld>
            <a:endParaRPr kumimoji="1" lang="ja-JP" altLang="en-US"/>
          </a:p>
        </p:txBody>
      </p:sp>
    </p:spTree>
    <p:extLst>
      <p:ext uri="{BB962C8B-B14F-4D97-AF65-F5344CB8AC3E}">
        <p14:creationId xmlns:p14="http://schemas.microsoft.com/office/powerpoint/2010/main" val="15637976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0</a:t>
            </a:fld>
            <a:endParaRPr kumimoji="1" lang="ja-JP" altLang="en-US"/>
          </a:p>
        </p:txBody>
      </p:sp>
    </p:spTree>
    <p:extLst>
      <p:ext uri="{BB962C8B-B14F-4D97-AF65-F5344CB8AC3E}">
        <p14:creationId xmlns:p14="http://schemas.microsoft.com/office/powerpoint/2010/main" val="3832823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13</a:t>
            </a:fld>
            <a:endParaRPr kumimoji="1" lang="ja-JP" altLang="en-US"/>
          </a:p>
        </p:txBody>
      </p:sp>
    </p:spTree>
    <p:extLst>
      <p:ext uri="{BB962C8B-B14F-4D97-AF65-F5344CB8AC3E}">
        <p14:creationId xmlns:p14="http://schemas.microsoft.com/office/powerpoint/2010/main" val="36783786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14</a:t>
            </a:fld>
            <a:endParaRPr kumimoji="1" lang="ja-JP" altLang="en-US"/>
          </a:p>
        </p:txBody>
      </p:sp>
    </p:spTree>
    <p:extLst>
      <p:ext uri="{BB962C8B-B14F-4D97-AF65-F5344CB8AC3E}">
        <p14:creationId xmlns:p14="http://schemas.microsoft.com/office/powerpoint/2010/main" val="1643983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16</a:t>
            </a:fld>
            <a:endParaRPr kumimoji="1" lang="ja-JP" altLang="en-US"/>
          </a:p>
        </p:txBody>
      </p:sp>
    </p:spTree>
    <p:extLst>
      <p:ext uri="{BB962C8B-B14F-4D97-AF65-F5344CB8AC3E}">
        <p14:creationId xmlns:p14="http://schemas.microsoft.com/office/powerpoint/2010/main" val="20764953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17</a:t>
            </a:fld>
            <a:endParaRPr kumimoji="1" lang="ja-JP" altLang="en-US"/>
          </a:p>
        </p:txBody>
      </p:sp>
    </p:spTree>
    <p:extLst>
      <p:ext uri="{BB962C8B-B14F-4D97-AF65-F5344CB8AC3E}">
        <p14:creationId xmlns:p14="http://schemas.microsoft.com/office/powerpoint/2010/main" val="4212079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＜留意点＞</a:t>
            </a:r>
            <a:endParaRPr kumimoji="1" lang="en-US" altLang="ja-JP" dirty="0"/>
          </a:p>
          <a:p>
            <a:r>
              <a:rPr kumimoji="1" lang="ja-JP" altLang="en-US" dirty="0"/>
              <a:t>・再発防止策は、ハラスメントが生じた事実が確認できなかった場合も措置を講じる必要があります。</a:t>
            </a:r>
            <a:endParaRPr kumimoji="1" lang="en-US" altLang="ja-JP"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18</a:t>
            </a:fld>
            <a:endParaRPr kumimoji="1" lang="ja-JP" altLang="en-US"/>
          </a:p>
        </p:txBody>
      </p:sp>
    </p:spTree>
    <p:extLst>
      <p:ext uri="{BB962C8B-B14F-4D97-AF65-F5344CB8AC3E}">
        <p14:creationId xmlns:p14="http://schemas.microsoft.com/office/powerpoint/2010/main" val="31247108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20</a:t>
            </a:fld>
            <a:endParaRPr kumimoji="1" lang="ja-JP" altLang="en-US"/>
          </a:p>
        </p:txBody>
      </p:sp>
    </p:spTree>
    <p:extLst>
      <p:ext uri="{BB962C8B-B14F-4D97-AF65-F5344CB8AC3E}">
        <p14:creationId xmlns:p14="http://schemas.microsoft.com/office/powerpoint/2010/main" val="42120792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a:t>
            </a:fld>
            <a:endParaRPr kumimoji="1" lang="ja-JP" altLang="en-US"/>
          </a:p>
        </p:txBody>
      </p:sp>
    </p:spTree>
    <p:extLst>
      <p:ext uri="{BB962C8B-B14F-4D97-AF65-F5344CB8AC3E}">
        <p14:creationId xmlns:p14="http://schemas.microsoft.com/office/powerpoint/2010/main" val="3494215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＜留意点＞</a:t>
            </a:r>
            <a:endParaRPr kumimoji="1" lang="en-US" altLang="ja-JP" dirty="0"/>
          </a:p>
          <a:p>
            <a:r>
              <a:rPr kumimoji="1" lang="ja-JP" altLang="en-US" dirty="0"/>
              <a:t>現行法において、事業主の雇用管理上の防止措置義務があるのは、妊娠・出産等に関するハラスメント（男女雇用機会均等法、育児・介護休業法）とセクシュアルハラスメント（男女雇用機会均等法）です。</a:t>
            </a:r>
            <a:endParaRPr kumimoji="1" lang="en-US" altLang="ja-JP" dirty="0"/>
          </a:p>
          <a:p>
            <a:endParaRPr kumimoji="1" lang="en-US" altLang="ja-JP" dirty="0"/>
          </a:p>
          <a:p>
            <a:r>
              <a:rPr kumimoji="1" lang="ja-JP" altLang="en-US" dirty="0"/>
              <a:t>また、「妊娠・出産等に関するハラスメント」「セクシュアルハラスメント」の法的に義務づけられている雇用管理上の措置の範囲を整理して講義してください。（パンフレット「職場における妊娠・出産・育児休業・介護休業等に関するハラスメントやセクシュアルハラスメント対策は事業主の義務です！」（以下「ハラスメントパンフ」と表記）参照）</a:t>
            </a:r>
            <a:endParaRPr kumimoji="1" lang="en-US" altLang="ja-JP" dirty="0"/>
          </a:p>
          <a:p>
            <a:endParaRPr kumimoji="1" lang="en-US" altLang="ja-JP" dirty="0"/>
          </a:p>
          <a:p>
            <a:pPr algn="l"/>
            <a:r>
              <a:rPr kumimoji="1" lang="ja-JP" altLang="en-US" dirty="0"/>
              <a:t>なお、パワーハラスメントは、現状では法律に根拠のあるものではありませんが、労働者が健康に働ける職場環境整備のため、厚生労働省において、社内のパワハラ対策の取組のための周知啓発資料の配付や、パワハラ情報総合サイト「あかるい職場応援団」の運営といった取組が実施され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2</a:t>
            </a:fld>
            <a:endParaRPr kumimoji="1" lang="ja-JP" altLang="en-US"/>
          </a:p>
        </p:txBody>
      </p:sp>
    </p:spTree>
    <p:extLst>
      <p:ext uri="{BB962C8B-B14F-4D97-AF65-F5344CB8AC3E}">
        <p14:creationId xmlns:p14="http://schemas.microsoft.com/office/powerpoint/2010/main" val="289031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＜留意点＞</a:t>
            </a:r>
            <a:endParaRPr kumimoji="1" lang="en-US" altLang="ja-JP" dirty="0"/>
          </a:p>
          <a:p>
            <a:r>
              <a:rPr kumimoji="1" lang="ja-JP" altLang="en-US" dirty="0"/>
              <a:t>性的指向・性自認についての記述に関しては、</a:t>
            </a:r>
            <a:r>
              <a:rPr kumimoji="1" lang="en-US" altLang="ja-JP" dirty="0"/>
              <a:t>P38</a:t>
            </a:r>
            <a:r>
              <a:rPr kumimoji="1" lang="ja-JP" altLang="en-US" dirty="0"/>
              <a:t>のノートに記載の留意点にご注意ください。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3</a:t>
            </a:fld>
            <a:endParaRPr kumimoji="1" lang="ja-JP" altLang="en-US"/>
          </a:p>
        </p:txBody>
      </p:sp>
    </p:spTree>
    <p:extLst>
      <p:ext uri="{BB962C8B-B14F-4D97-AF65-F5344CB8AC3E}">
        <p14:creationId xmlns:p14="http://schemas.microsoft.com/office/powerpoint/2010/main" val="430512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＜留意点＞</a:t>
            </a:r>
            <a:endParaRPr kumimoji="1" lang="en-US" altLang="ja-JP" dirty="0"/>
          </a:p>
          <a:p>
            <a:r>
              <a:rPr kumimoji="1" lang="ja-JP" altLang="en-US" dirty="0"/>
              <a:t>性的指向・性自認についての記述に関しては、</a:t>
            </a:r>
            <a:r>
              <a:rPr kumimoji="1" lang="en-US" altLang="ja-JP" dirty="0"/>
              <a:t>P38</a:t>
            </a:r>
            <a:r>
              <a:rPr kumimoji="1" lang="ja-JP" altLang="en-US" dirty="0"/>
              <a:t>のノートに記載の留意点にご注意ください。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4</a:t>
            </a:fld>
            <a:endParaRPr kumimoji="1" lang="ja-JP" altLang="en-US"/>
          </a:p>
        </p:txBody>
      </p:sp>
    </p:spTree>
    <p:extLst>
      <p:ext uri="{BB962C8B-B14F-4D97-AF65-F5344CB8AC3E}">
        <p14:creationId xmlns:p14="http://schemas.microsoft.com/office/powerpoint/2010/main" val="430512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＜留意点＞</a:t>
            </a:r>
            <a:endParaRPr kumimoji="1" lang="en-US" altLang="ja-JP" dirty="0"/>
          </a:p>
          <a:p>
            <a:r>
              <a:rPr kumimoji="1" lang="ja-JP" altLang="en-US" dirty="0"/>
              <a:t>性的指向・性自認についての記述に関しては、</a:t>
            </a:r>
            <a:r>
              <a:rPr kumimoji="1" lang="en-US" altLang="ja-JP" dirty="0"/>
              <a:t>P38</a:t>
            </a:r>
            <a:r>
              <a:rPr kumimoji="1" lang="ja-JP" altLang="en-US" dirty="0"/>
              <a:t>のノートに記載の留意点にご注意ください。</a:t>
            </a:r>
          </a:p>
          <a:p>
            <a:endParaRPr kumimoji="1" lang="ja-JP" altLang="en-US"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5</a:t>
            </a:fld>
            <a:endParaRPr kumimoji="1" lang="ja-JP" altLang="en-US"/>
          </a:p>
        </p:txBody>
      </p:sp>
    </p:spTree>
    <p:extLst>
      <p:ext uri="{BB962C8B-B14F-4D97-AF65-F5344CB8AC3E}">
        <p14:creationId xmlns:p14="http://schemas.microsoft.com/office/powerpoint/2010/main" val="430512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6</a:t>
            </a:fld>
            <a:endParaRPr kumimoji="1" lang="ja-JP" altLang="en-US"/>
          </a:p>
        </p:txBody>
      </p:sp>
    </p:spTree>
    <p:extLst>
      <p:ext uri="{BB962C8B-B14F-4D97-AF65-F5344CB8AC3E}">
        <p14:creationId xmlns:p14="http://schemas.microsoft.com/office/powerpoint/2010/main" val="32792724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7</a:t>
            </a:fld>
            <a:endParaRPr kumimoji="1" lang="ja-JP" altLang="en-US"/>
          </a:p>
        </p:txBody>
      </p:sp>
    </p:spTree>
    <p:extLst>
      <p:ext uri="{BB962C8B-B14F-4D97-AF65-F5344CB8AC3E}">
        <p14:creationId xmlns:p14="http://schemas.microsoft.com/office/powerpoint/2010/main" val="2076495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FCFF3EB-1C3E-4CAE-A9B0-FB95F8AFE5A6}" type="slidenum">
              <a:rPr kumimoji="1" lang="ja-JP" altLang="en-US" smtClean="0"/>
              <a:t>12</a:t>
            </a:fld>
            <a:endParaRPr kumimoji="1" lang="ja-JP" altLang="en-US"/>
          </a:p>
        </p:txBody>
      </p:sp>
    </p:spTree>
    <p:extLst>
      <p:ext uri="{BB962C8B-B14F-4D97-AF65-F5344CB8AC3E}">
        <p14:creationId xmlns:p14="http://schemas.microsoft.com/office/powerpoint/2010/main" val="1555512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タイトル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ja-JP" altLang="en-US"/>
              <a:t>マスター タイトルの書式設定</a:t>
            </a:r>
            <a:endParaRPr kumimoji="0" lang="en-US"/>
          </a:p>
        </p:txBody>
      </p:sp>
      <p:sp>
        <p:nvSpPr>
          <p:cNvPr id="9" name="サブタイトル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a:t>マスター サブタイトルの書式設定</a:t>
            </a:r>
            <a:endParaRPr kumimoji="0" lang="en-US"/>
          </a:p>
        </p:txBody>
      </p:sp>
      <p:sp>
        <p:nvSpPr>
          <p:cNvPr id="28" name="日付プレースホルダー 27"/>
          <p:cNvSpPr>
            <a:spLocks noGrp="1"/>
          </p:cNvSpPr>
          <p:nvPr>
            <p:ph type="dt" sz="half" idx="10"/>
          </p:nvPr>
        </p:nvSpPr>
        <p:spPr>
          <a:xfrm>
            <a:off x="6400800" y="6355080"/>
            <a:ext cx="2286000" cy="365760"/>
          </a:xfrm>
        </p:spPr>
        <p:txBody>
          <a:bodyPr/>
          <a:lstStyle>
            <a:lvl1pPr>
              <a:defRPr sz="1400"/>
            </a:lvl1pPr>
          </a:lstStyle>
          <a:p>
            <a:fld id="{F0E7D46B-60F5-4E06-913B-87786E10DC1A}" type="datetime1">
              <a:rPr kumimoji="1" lang="ja-JP" altLang="en-US" smtClean="0"/>
              <a:t>2018/7/19</a:t>
            </a:fld>
            <a:endParaRPr kumimoji="1" lang="ja-JP" altLang="en-US"/>
          </a:p>
        </p:txBody>
      </p:sp>
      <p:sp>
        <p:nvSpPr>
          <p:cNvPr id="17" name="フッター プレースホルダー 16"/>
          <p:cNvSpPr>
            <a:spLocks noGrp="1"/>
          </p:cNvSpPr>
          <p:nvPr>
            <p:ph type="ftr" sz="quarter" idx="11"/>
          </p:nvPr>
        </p:nvSpPr>
        <p:spPr>
          <a:xfrm>
            <a:off x="2898648" y="6355080"/>
            <a:ext cx="3474720" cy="365760"/>
          </a:xfrm>
        </p:spPr>
        <p:txBody>
          <a:bodyPr/>
          <a:lstStyle/>
          <a:p>
            <a:endParaRPr kumimoji="1" lang="ja-JP" altLang="en-US"/>
          </a:p>
        </p:txBody>
      </p:sp>
      <p:sp>
        <p:nvSpPr>
          <p:cNvPr id="29" name="スライド番号プレースホルダー 28"/>
          <p:cNvSpPr>
            <a:spLocks noGrp="1"/>
          </p:cNvSpPr>
          <p:nvPr>
            <p:ph type="sldNum" sz="quarter" idx="12"/>
          </p:nvPr>
        </p:nvSpPr>
        <p:spPr>
          <a:xfrm>
            <a:off x="1216152" y="6355080"/>
            <a:ext cx="1219200" cy="365760"/>
          </a:xfrm>
        </p:spPr>
        <p:txBody>
          <a:bodyPr/>
          <a:lstStyle/>
          <a:p>
            <a:fld id="{D34705BA-6FB8-48D2-A613-18A810799217}" type="slidenum">
              <a:rPr kumimoji="1" lang="ja-JP" altLang="en-US" smtClean="0"/>
              <a:t>‹#›</a:t>
            </a:fld>
            <a:endParaRPr kumimoji="1" lang="ja-JP" altLang="en-US"/>
          </a:p>
        </p:txBody>
      </p:sp>
      <p:sp>
        <p:nvSpPr>
          <p:cNvPr id="21" name="正方形/長方形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正方形/長方形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正方形/長方形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正方形/長方形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0CA3D3A2-E15B-49CA-B183-F0441E0B3B21}" type="datetime1">
              <a:rPr kumimoji="1" lang="ja-JP" altLang="en-US" smtClean="0"/>
              <a:t>2018/7/19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0" lang="ja-JP" altLang="en-US"/>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4" name="日付プレースホルダー 3"/>
          <p:cNvSpPr>
            <a:spLocks noGrp="1"/>
          </p:cNvSpPr>
          <p:nvPr>
            <p:ph type="dt" sz="half" idx="10"/>
          </p:nvPr>
        </p:nvSpPr>
        <p:spPr/>
        <p:txBody>
          <a:bodyPr/>
          <a:lstStyle/>
          <a:p>
            <a:fld id="{76C6A474-90B4-4FE0-81A4-30F730247947}" type="datetime1">
              <a:rPr kumimoji="1" lang="ja-JP" altLang="en-US" smtClean="0"/>
              <a:t>2018/7/19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7"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二等辺三角形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直線コネクタ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a:t>マスター タイトルの書式設定</a:t>
            </a:r>
            <a:endParaRPr kumimoji="0" lang="en-US"/>
          </a:p>
        </p:txBody>
      </p:sp>
      <p:sp>
        <p:nvSpPr>
          <p:cNvPr id="4" name="日付プレースホルダー 3"/>
          <p:cNvSpPr>
            <a:spLocks noGrp="1"/>
          </p:cNvSpPr>
          <p:nvPr>
            <p:ph type="dt" sz="half" idx="10"/>
          </p:nvPr>
        </p:nvSpPr>
        <p:spPr/>
        <p:txBody>
          <a:bodyPr/>
          <a:lstStyle/>
          <a:p>
            <a:fld id="{586850CD-2F3C-4808-85B2-1320C233F1BA}" type="datetime1">
              <a:rPr kumimoji="1" lang="ja-JP" altLang="en-US" smtClean="0"/>
              <a:t>2018/7/19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8" name="コンテンツ プレースホルダー 7"/>
          <p:cNvSpPr>
            <a:spLocks noGrp="1"/>
          </p:cNvSpPr>
          <p:nvPr>
            <p:ph sz="quarter" idx="1"/>
          </p:nvPr>
        </p:nvSpPr>
        <p:spPr>
          <a:xfrm>
            <a:off x="457200" y="1219200"/>
            <a:ext cx="8229600"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7" name="正方形/長方形 13"/>
          <p:cNvSpPr>
            <a:spLocks noChangeArrowheads="1"/>
          </p:cNvSpPr>
          <p:nvPr userDrawn="1"/>
        </p:nvSpPr>
        <p:spPr bwMode="auto">
          <a:xfrm>
            <a:off x="374817" y="6523874"/>
            <a:ext cx="7697788" cy="261937"/>
          </a:xfrm>
          <a:prstGeom prst="rect">
            <a:avLst/>
          </a:prstGeom>
          <a:noFill/>
          <a:ln w="9525">
            <a:noFill/>
            <a:miter lim="800000"/>
            <a:headEnd/>
            <a:tailEnd/>
          </a:ln>
        </p:spPr>
        <p:txBody>
          <a:bodyPr>
            <a:spAutoFit/>
          </a:bodyPr>
          <a:lstStyle/>
          <a:p>
            <a:pPr algn="l">
              <a:defRPr/>
            </a:pPr>
            <a:r>
              <a:rPr lang="en-US" altLang="ja-JP" sz="1100" dirty="0"/>
              <a:t>Copyright © Ministry of Health, </a:t>
            </a:r>
            <a:r>
              <a:rPr lang="en-US" altLang="ja-JP" sz="1100" dirty="0" err="1"/>
              <a:t>Labour</a:t>
            </a:r>
            <a:r>
              <a:rPr lang="en-US" altLang="ja-JP" sz="1100" dirty="0"/>
              <a:t> and Welfare, All Right reserved.</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a:t>マスター テキストの書式設定</a:t>
            </a:r>
          </a:p>
        </p:txBody>
      </p:sp>
      <p:sp>
        <p:nvSpPr>
          <p:cNvPr id="4" name="日付プレースホルダー 3"/>
          <p:cNvSpPr>
            <a:spLocks noGrp="1"/>
          </p:cNvSpPr>
          <p:nvPr>
            <p:ph type="dt" sz="half" idx="10"/>
          </p:nvPr>
        </p:nvSpPr>
        <p:spPr>
          <a:xfrm>
            <a:off x="6400800" y="6355080"/>
            <a:ext cx="2286000" cy="365760"/>
          </a:xfrm>
        </p:spPr>
        <p:txBody>
          <a:bodyPr/>
          <a:lstStyle/>
          <a:p>
            <a:fld id="{6C54FC65-A770-4EC6-B9E5-8E5873B60E04}" type="datetime1">
              <a:rPr kumimoji="1" lang="ja-JP" altLang="en-US" smtClean="0"/>
              <a:t>2018/7/19</a:t>
            </a:fld>
            <a:endParaRPr kumimoji="1" lang="ja-JP" altLang="en-US"/>
          </a:p>
        </p:txBody>
      </p:sp>
      <p:sp>
        <p:nvSpPr>
          <p:cNvPr id="5" name="フッター プレースホルダー 4"/>
          <p:cNvSpPr>
            <a:spLocks noGrp="1"/>
          </p:cNvSpPr>
          <p:nvPr>
            <p:ph type="ftr" sz="quarter" idx="11"/>
          </p:nvPr>
        </p:nvSpPr>
        <p:spPr>
          <a:xfrm>
            <a:off x="2898648" y="6355080"/>
            <a:ext cx="3474720" cy="365760"/>
          </a:xfrm>
        </p:spPr>
        <p:txBody>
          <a:bodyPr/>
          <a:lstStyle/>
          <a:p>
            <a:endParaRPr kumimoji="1" lang="ja-JP" altLang="en-US"/>
          </a:p>
        </p:txBody>
      </p:sp>
      <p:sp>
        <p:nvSpPr>
          <p:cNvPr id="6" name="スライド番号プレースホルダー 5"/>
          <p:cNvSpPr>
            <a:spLocks noGrp="1"/>
          </p:cNvSpPr>
          <p:nvPr>
            <p:ph type="sldNum" sz="quarter" idx="12"/>
          </p:nvPr>
        </p:nvSpPr>
        <p:spPr>
          <a:xfrm>
            <a:off x="1069848" y="6355080"/>
            <a:ext cx="1520952" cy="365760"/>
          </a:xfrm>
        </p:spPr>
        <p:txBody>
          <a:bodyPr/>
          <a:lstStyle/>
          <a:p>
            <a:fld id="{D34705BA-6FB8-48D2-A613-18A810799217}" type="slidenum">
              <a:rPr kumimoji="1" lang="ja-JP" altLang="en-US" smtClean="0"/>
              <a:t>‹#›</a:t>
            </a:fld>
            <a:endParaRPr kumimoji="1" lang="ja-JP" altLang="en-US"/>
          </a:p>
        </p:txBody>
      </p:sp>
      <p:sp>
        <p:nvSpPr>
          <p:cNvPr id="7" name="正方形/長方形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正方形/長方形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824136"/>
          </a:xfrm>
        </p:spPr>
        <p:txBody>
          <a:bodyPr/>
          <a:lstStyle/>
          <a:p>
            <a:r>
              <a:rPr kumimoji="0" lang="ja-JP" altLang="en-US"/>
              <a:t>マスター タイトルの書式設定</a:t>
            </a:r>
            <a:endParaRPr kumimoji="0" lang="en-US"/>
          </a:p>
        </p:txBody>
      </p:sp>
      <p:sp>
        <p:nvSpPr>
          <p:cNvPr id="5" name="日付プレースホルダー 4"/>
          <p:cNvSpPr>
            <a:spLocks noGrp="1"/>
          </p:cNvSpPr>
          <p:nvPr>
            <p:ph type="dt" sz="half" idx="10"/>
          </p:nvPr>
        </p:nvSpPr>
        <p:spPr/>
        <p:txBody>
          <a:bodyPr/>
          <a:lstStyle/>
          <a:p>
            <a:fld id="{723F0CFC-AF66-4EB4-B7C2-438BE24BB798}" type="datetime1">
              <a:rPr kumimoji="1" lang="ja-JP" altLang="en-US" smtClean="0"/>
              <a:t>2018/7/19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219200"/>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824136"/>
          </a:xfrm>
        </p:spPr>
        <p:txBody>
          <a:bodyPr anchor="ctr"/>
          <a:lstStyle>
            <a:lvl1pPr>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a:t>マスター テキストの書式設定</a:t>
            </a:r>
          </a:p>
        </p:txBody>
      </p:sp>
      <p:sp>
        <p:nvSpPr>
          <p:cNvPr id="7" name="日付プレースホルダー 6"/>
          <p:cNvSpPr>
            <a:spLocks noGrp="1"/>
          </p:cNvSpPr>
          <p:nvPr>
            <p:ph type="dt" sz="half" idx="10"/>
          </p:nvPr>
        </p:nvSpPr>
        <p:spPr/>
        <p:txBody>
          <a:bodyPr/>
          <a:lstStyle/>
          <a:p>
            <a:fld id="{B412E911-BA5E-4E28-ABC5-6306362C40CE}" type="datetime1">
              <a:rPr kumimoji="1" lang="ja-JP" altLang="en-US" smtClean="0"/>
              <a:t>2018/7/19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824136"/>
          </a:xfrm>
        </p:spPr>
        <p:txBody>
          <a:bodyPr/>
          <a:lstStyle/>
          <a:p>
            <a:r>
              <a:rPr kumimoji="0" lang="ja-JP" altLang="en-US"/>
              <a:t>マスター タイトルの書式設定</a:t>
            </a:r>
            <a:endParaRPr kumimoji="0" lang="en-US"/>
          </a:p>
        </p:txBody>
      </p:sp>
      <p:sp>
        <p:nvSpPr>
          <p:cNvPr id="3" name="日付プレースホルダー 2"/>
          <p:cNvSpPr>
            <a:spLocks noGrp="1"/>
          </p:cNvSpPr>
          <p:nvPr>
            <p:ph type="dt" sz="half" idx="10"/>
          </p:nvPr>
        </p:nvSpPr>
        <p:spPr/>
        <p:txBody>
          <a:bodyPr/>
          <a:lstStyle/>
          <a:p>
            <a:fld id="{A9EFED66-0966-4562-952F-078A8702679C}" type="datetime1">
              <a:rPr kumimoji="1" lang="ja-JP" altLang="en-US" smtClean="0"/>
              <a:t>2018/7/19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79CC240-9B4D-4713-9233-1A69C59A0CB3}" type="datetime1">
              <a:rPr kumimoji="1" lang="ja-JP" altLang="en-US" smtClean="0"/>
              <a:t>2018/7/19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5"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ja-JP" altLang="en-US"/>
              <a:t>マスター タイトルの書式設定</a:t>
            </a:r>
            <a:endParaRPr kumimoji="0"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8C9052A9-2B7E-4494-AE2E-9D0F39AD87B2}" type="datetime1">
              <a:rPr kumimoji="1" lang="ja-JP" altLang="en-US" smtClean="0"/>
              <a:t>2018/7/19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直線コネクタ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コンテンツ プレースホルダー 11"/>
          <p:cNvSpPr>
            <a:spLocks noGrp="1"/>
          </p:cNvSpPr>
          <p:nvPr>
            <p:ph sz="quarter" idx="1"/>
          </p:nvPr>
        </p:nvSpPr>
        <p:spPr>
          <a:xfrm>
            <a:off x="304800" y="304800"/>
            <a:ext cx="5715000" cy="5715000"/>
          </a:xfrm>
        </p:spPr>
        <p:txBody>
          <a:bodyPr/>
          <a:lstStyle/>
          <a:p>
            <a:pPr lvl="0" eaLnBrk="1" latinLnBrk="0" hangingPunct="1"/>
            <a:r>
              <a:rPr lang="ja-JP" altLang="en-US"/>
              <a:t>マスター テキストの書式設定</a:t>
            </a:r>
          </a:p>
          <a:p>
            <a:pPr lvl="1" eaLnBrk="1" latinLnBrk="0" hangingPunct="1"/>
            <a:r>
              <a:rPr lang="ja-JP" altLang="en-US"/>
              <a:t>第 </a:t>
            </a:r>
            <a:r>
              <a:rPr lang="en-US" altLang="ja-JP"/>
              <a:t>2 </a:t>
            </a:r>
            <a:r>
              <a:rPr lang="ja-JP" altLang="en-US"/>
              <a:t>レベル</a:t>
            </a:r>
          </a:p>
          <a:p>
            <a:pPr lvl="2" eaLnBrk="1" latinLnBrk="0" hangingPunct="1"/>
            <a:r>
              <a:rPr lang="ja-JP" altLang="en-US"/>
              <a:t>第 </a:t>
            </a:r>
            <a:r>
              <a:rPr lang="en-US" altLang="ja-JP"/>
              <a:t>3 </a:t>
            </a:r>
            <a:r>
              <a:rPr lang="ja-JP" altLang="en-US"/>
              <a:t>レベル</a:t>
            </a:r>
          </a:p>
          <a:p>
            <a:pPr lvl="3" eaLnBrk="1" latinLnBrk="0" hangingPunct="1"/>
            <a:r>
              <a:rPr lang="ja-JP" altLang="en-US"/>
              <a:t>第 </a:t>
            </a:r>
            <a:r>
              <a:rPr lang="en-US" altLang="ja-JP"/>
              <a:t>4 </a:t>
            </a:r>
            <a:r>
              <a:rPr lang="ja-JP" altLang="en-US"/>
              <a:t>レベル</a:t>
            </a:r>
          </a:p>
          <a:p>
            <a:pPr lvl="4" eaLnBrk="1" latinLnBrk="0" hangingPunct="1"/>
            <a:r>
              <a:rPr lang="ja-JP" altLang="en-US"/>
              <a:t>第 </a:t>
            </a:r>
            <a:r>
              <a:rPr lang="en-US" altLang="ja-JP"/>
              <a:t>5 </a:t>
            </a:r>
            <a:r>
              <a:rPr lang="ja-JP" altLang="en-US"/>
              <a:t>レベル</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ja-JP" altLang="en-US"/>
              <a:t>マスター タイトルの書式設定</a:t>
            </a:r>
            <a:endParaRPr kumimoji="0"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ja-JP" altLang="en-US"/>
              <a:t>アイコンをクリックして図を追加</a:t>
            </a:r>
            <a:endParaRPr kumimoji="0" lang="en-US" dirty="0"/>
          </a:p>
        </p:txBody>
      </p:sp>
      <p:sp>
        <p:nvSpPr>
          <p:cNvPr id="4" name="テキスト プレースホルダー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ja-JP" altLang="en-US"/>
              <a:t>マスター テキストの書式設定</a:t>
            </a:r>
          </a:p>
        </p:txBody>
      </p:sp>
      <p:sp>
        <p:nvSpPr>
          <p:cNvPr id="5" name="日付プレースホルダー 4"/>
          <p:cNvSpPr>
            <a:spLocks noGrp="1"/>
          </p:cNvSpPr>
          <p:nvPr>
            <p:ph type="dt" sz="half" idx="10"/>
          </p:nvPr>
        </p:nvSpPr>
        <p:spPr/>
        <p:txBody>
          <a:bodyPr/>
          <a:lstStyle/>
          <a:p>
            <a:fld id="{A3796785-81B7-4752-BF39-4CFB44DDFC29}" type="datetime1">
              <a:rPr kumimoji="1" lang="ja-JP" altLang="en-US" smtClean="0"/>
              <a:t>2018/7/19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34705BA-6FB8-48D2-A613-18A810799217}" type="slidenum">
              <a:rPr kumimoji="1" lang="ja-JP" altLang="en-US" smtClean="0"/>
              <a:t>‹#›</a:t>
            </a:fld>
            <a:endParaRPr kumimoji="1" lang="ja-JP" altLang="en-US"/>
          </a:p>
        </p:txBody>
      </p:sp>
      <p:sp>
        <p:nvSpPr>
          <p:cNvPr id="8"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二等辺三角形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タイトル プレースホルダー 21"/>
          <p:cNvSpPr>
            <a:spLocks noGrp="1"/>
          </p:cNvSpPr>
          <p:nvPr>
            <p:ph type="title"/>
          </p:nvPr>
        </p:nvSpPr>
        <p:spPr>
          <a:xfrm>
            <a:off x="457200" y="152400"/>
            <a:ext cx="8229600" cy="828328"/>
          </a:xfrm>
          <a:prstGeom prst="rect">
            <a:avLst/>
          </a:prstGeom>
        </p:spPr>
        <p:txBody>
          <a:bodyPr vert="horz" anchor="b" anchorCtr="0">
            <a:normAutofit/>
          </a:bodyPr>
          <a:lstStyle/>
          <a:p>
            <a:r>
              <a:rPr kumimoji="0" lang="ja-JP" altLang="en-US"/>
              <a:t>マスター タイトルの書式設定</a:t>
            </a:r>
            <a:endParaRPr kumimoji="0" lang="en-US"/>
          </a:p>
        </p:txBody>
      </p:sp>
      <p:sp>
        <p:nvSpPr>
          <p:cNvPr id="13" name="テキスト プレースホルダー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ja-JP" altLang="en-US"/>
              <a:t>マスター テキストの書式設定</a:t>
            </a:r>
          </a:p>
          <a:p>
            <a:pPr lvl="1" eaLnBrk="1" latinLnBrk="0" hangingPunct="1"/>
            <a:r>
              <a:rPr kumimoji="0" lang="ja-JP" altLang="en-US"/>
              <a:t>第 </a:t>
            </a:r>
            <a:r>
              <a:rPr kumimoji="0" lang="en-US" altLang="ja-JP"/>
              <a:t>2 </a:t>
            </a:r>
            <a:r>
              <a:rPr kumimoji="0" lang="ja-JP" altLang="en-US"/>
              <a:t>レベル</a:t>
            </a:r>
          </a:p>
          <a:p>
            <a:pPr lvl="2" eaLnBrk="1" latinLnBrk="0" hangingPunct="1"/>
            <a:r>
              <a:rPr kumimoji="0" lang="ja-JP" altLang="en-US"/>
              <a:t>第 </a:t>
            </a:r>
            <a:r>
              <a:rPr kumimoji="0" lang="en-US" altLang="ja-JP"/>
              <a:t>3 </a:t>
            </a:r>
            <a:r>
              <a:rPr kumimoji="0" lang="ja-JP" altLang="en-US"/>
              <a:t>レベル</a:t>
            </a:r>
          </a:p>
          <a:p>
            <a:pPr lvl="3" eaLnBrk="1" latinLnBrk="0" hangingPunct="1"/>
            <a:r>
              <a:rPr kumimoji="0" lang="ja-JP" altLang="en-US"/>
              <a:t>第 </a:t>
            </a:r>
            <a:r>
              <a:rPr kumimoji="0" lang="en-US" altLang="ja-JP"/>
              <a:t>4 </a:t>
            </a:r>
            <a:r>
              <a:rPr kumimoji="0" lang="ja-JP" altLang="en-US"/>
              <a:t>レベル</a:t>
            </a:r>
          </a:p>
          <a:p>
            <a:pPr lvl="4" eaLnBrk="1" latinLnBrk="0" hangingPunct="1"/>
            <a:r>
              <a:rPr kumimoji="0" lang="ja-JP" altLang="en-US"/>
              <a:t>第 </a:t>
            </a:r>
            <a:r>
              <a:rPr kumimoji="0" lang="en-US" altLang="ja-JP"/>
              <a:t>5 </a:t>
            </a:r>
            <a:r>
              <a:rPr kumimoji="0" lang="ja-JP" altLang="en-US"/>
              <a:t>レベル</a:t>
            </a:r>
            <a:endParaRPr kumimoji="0" lang="en-US"/>
          </a:p>
        </p:txBody>
      </p:sp>
      <p:sp>
        <p:nvSpPr>
          <p:cNvPr id="14" name="日付プレースホルダー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08B0417-337E-48C5-8AB1-3737C9E2AEF0}" type="datetime1">
              <a:rPr kumimoji="1" lang="ja-JP" altLang="en-US" smtClean="0"/>
              <a:t>2018/7/19</a:t>
            </a:fld>
            <a:endParaRPr kumimoji="1" lang="ja-JP" altLang="en-US"/>
          </a:p>
        </p:txBody>
      </p:sp>
      <p:sp>
        <p:nvSpPr>
          <p:cNvPr id="3" name="フッター プレースホルダー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kumimoji="1" lang="ja-JP" altLang="en-US"/>
          </a:p>
        </p:txBody>
      </p:sp>
      <p:sp>
        <p:nvSpPr>
          <p:cNvPr id="23" name="スライド番号プレースホルダー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D34705BA-6FB8-48D2-A613-18A810799217}" type="slidenum">
              <a:rPr kumimoji="1" lang="ja-JP" altLang="en-US" smtClean="0"/>
              <a:t>‹#›</a:t>
            </a:fld>
            <a:endParaRPr kumimoji="1"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直線コネクタ 28"/>
          <p:cNvSpPr>
            <a:spLocks noChangeShapeType="1"/>
          </p:cNvSpPr>
          <p:nvPr/>
        </p:nvSpPr>
        <p:spPr bwMode="auto">
          <a:xfrm>
            <a:off x="457200" y="1052736"/>
            <a:ext cx="8229600" cy="0"/>
          </a:xfrm>
          <a:prstGeom prst="line">
            <a:avLst/>
          </a:prstGeom>
          <a:ln>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sldNum="0" hdr="0" ftr="0" dt="0"/>
  <p:txStyles>
    <p:titleStyle>
      <a:lvl1pPr algn="l" rtl="0" eaLnBrk="1" latinLnBrk="0" hangingPunct="1">
        <a:spcBef>
          <a:spcPct val="0"/>
        </a:spcBef>
        <a:buNone/>
        <a:defRPr kumimoji="1" sz="3200" kern="1200">
          <a:solidFill>
            <a:schemeClr val="tx1"/>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9.png"/><Relationship Id="rId4" Type="http://schemas.microsoft.com/office/2007/relationships/hdphoto" Target="../media/hdphoto2.wdp"/></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1988840"/>
            <a:ext cx="8001508" cy="990600"/>
          </a:xfrm>
        </p:spPr>
        <p:txBody>
          <a:bodyPr>
            <a:normAutofit/>
          </a:bodyPr>
          <a:lstStyle/>
          <a:p>
            <a:pPr algn="ctr"/>
            <a:r>
              <a:rPr kumimoji="1" lang="ja-JP" altLang="en-US" sz="3600" u="sng" dirty="0">
                <a:solidFill>
                  <a:srgbClr val="006666"/>
                </a:solidFill>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3600" u="sng" dirty="0">
                <a:solidFill>
                  <a:srgbClr val="006666"/>
                </a:solidFill>
                <a:latin typeface="メイリオ" panose="020B0604030504040204" pitchFamily="50" charset="-128"/>
                <a:ea typeface="メイリオ" panose="020B0604030504040204" pitchFamily="50" charset="-128"/>
                <a:cs typeface="メイリオ" panose="020B0604030504040204" pitchFamily="50" charset="-128"/>
              </a:rPr>
              <a:t>でのハラスメントの防止に向けて</a:t>
            </a:r>
            <a:endParaRPr kumimoji="1" lang="ja-JP" altLang="en-US" sz="3600" u="sng" dirty="0">
              <a:solidFill>
                <a:srgbClr val="006666"/>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755576" y="404664"/>
            <a:ext cx="6858000" cy="533400"/>
          </a:xfrm>
        </p:spPr>
        <p:txBody>
          <a:bodyPr>
            <a:normAutofit/>
          </a:bodyPr>
          <a:lstStyle/>
          <a:p>
            <a:pPr algn="l"/>
            <a:r>
              <a:rPr lang="ja-JP" altLang="en-US" sz="2400" dirty="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rPr>
              <a:t>社内研修資料</a:t>
            </a:r>
            <a:endParaRPr kumimoji="1" lang="ja-JP" altLang="en-US" sz="2400" dirty="0">
              <a:solidFill>
                <a:schemeClr val="tx1">
                  <a:lumMod val="50000"/>
                  <a:lumOff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サブタイトル 2"/>
          <p:cNvSpPr txBox="1">
            <a:spLocks/>
          </p:cNvSpPr>
          <p:nvPr/>
        </p:nvSpPr>
        <p:spPr>
          <a:xfrm>
            <a:off x="1259632" y="3861048"/>
            <a:ext cx="6858000" cy="864096"/>
          </a:xfrm>
          <a:prstGeom prst="rect">
            <a:avLst/>
          </a:prstGeom>
        </p:spPr>
        <p:txBody>
          <a:bodyPr vert="horz">
            <a:noAutofit/>
          </a:bodyPr>
          <a:lstStyle>
            <a:lvl1pPr marL="0" indent="0" algn="r" rtl="0" eaLnBrk="1" latinLnBrk="0" hangingPunct="1">
              <a:spcBef>
                <a:spcPts val="600"/>
              </a:spcBef>
              <a:buClr>
                <a:schemeClr val="accent1"/>
              </a:buClr>
              <a:buSzPct val="76000"/>
              <a:buFont typeface="Wingdings 3"/>
              <a:buNone/>
              <a:defRPr kumimoji="1"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1"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1"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1"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1"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1"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1"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1"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1" lang="en-US" sz="1200" kern="1200" smtClean="0">
                <a:solidFill>
                  <a:schemeClr val="tx1"/>
                </a:solidFill>
                <a:latin typeface="+mn-lt"/>
                <a:ea typeface="+mn-ea"/>
                <a:cs typeface="+mn-cs"/>
              </a:defRPr>
            </a:lvl9pPr>
          </a:lstStyle>
          <a:p>
            <a:pPr marL="457200" indent="-457200" algn="l">
              <a:buFont typeface="Wingdings" panose="05000000000000000000" pitchFamily="2" charset="2"/>
              <a:buChar char="n"/>
            </a:pP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p>
          <a:p>
            <a:pPr marL="457200" indent="-457200" algn="l">
              <a:buFont typeface="Wingdings" panose="05000000000000000000" pitchFamily="2" charset="2"/>
              <a:buChar char="n"/>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・出産等に関する</a:t>
            </a: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ハラスメント</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サブタイトル 2"/>
          <p:cNvSpPr txBox="1">
            <a:spLocks/>
          </p:cNvSpPr>
          <p:nvPr/>
        </p:nvSpPr>
        <p:spPr>
          <a:xfrm>
            <a:off x="1255510" y="5191314"/>
            <a:ext cx="6858000" cy="461665"/>
          </a:xfrm>
          <a:prstGeom prst="rect">
            <a:avLst/>
          </a:prstGeom>
        </p:spPr>
        <p:txBody>
          <a:bodyPr vert="horz">
            <a:spAutoFit/>
          </a:bodyPr>
          <a:lstStyle>
            <a:lvl1pPr marL="0" indent="0" algn="r" rtl="0" eaLnBrk="1" latinLnBrk="0" hangingPunct="1">
              <a:spcBef>
                <a:spcPts val="600"/>
              </a:spcBef>
              <a:buClr>
                <a:schemeClr val="accent1"/>
              </a:buClr>
              <a:buSzPct val="76000"/>
              <a:buFont typeface="Wingdings 3"/>
              <a:buNone/>
              <a:defRPr kumimoji="1" sz="2000" kern="1200">
                <a:solidFill>
                  <a:schemeClr val="tx2"/>
                </a:solidFill>
                <a:latin typeface="+mj-lt"/>
                <a:ea typeface="+mj-ea"/>
                <a:cs typeface="+mj-cs"/>
              </a:defRPr>
            </a:lvl1pPr>
            <a:lvl2pPr marL="457200" indent="0" algn="ctr" rtl="0" eaLnBrk="1" latinLnBrk="0" hangingPunct="1">
              <a:spcBef>
                <a:spcPts val="500"/>
              </a:spcBef>
              <a:buClr>
                <a:schemeClr val="accent2"/>
              </a:buClr>
              <a:buSzPct val="76000"/>
              <a:buFont typeface="Wingdings 3"/>
              <a:buNone/>
              <a:defRPr kumimoji="1" sz="2300" kern="1200">
                <a:solidFill>
                  <a:schemeClr val="tx2"/>
                </a:solidFill>
                <a:latin typeface="+mn-lt"/>
                <a:ea typeface="+mn-ea"/>
                <a:cs typeface="+mn-cs"/>
              </a:defRPr>
            </a:lvl2pPr>
            <a:lvl3pPr marL="914400" indent="0" algn="ctr" rtl="0" eaLnBrk="1" latinLnBrk="0" hangingPunct="1">
              <a:spcBef>
                <a:spcPts val="500"/>
              </a:spcBef>
              <a:buClr>
                <a:schemeClr val="bg1">
                  <a:shade val="50000"/>
                </a:schemeClr>
              </a:buClr>
              <a:buSzPct val="76000"/>
              <a:buFont typeface="Wingdings 3"/>
              <a:buNone/>
              <a:defRPr kumimoji="1" sz="2000" kern="1200">
                <a:solidFill>
                  <a:schemeClr val="tx1"/>
                </a:solidFill>
                <a:latin typeface="+mn-lt"/>
                <a:ea typeface="+mn-ea"/>
                <a:cs typeface="+mn-cs"/>
              </a:defRPr>
            </a:lvl3pPr>
            <a:lvl4pPr marL="1371600" indent="0" algn="ctr" rtl="0" eaLnBrk="1" latinLnBrk="0" hangingPunct="1">
              <a:spcBef>
                <a:spcPts val="400"/>
              </a:spcBef>
              <a:buClr>
                <a:schemeClr val="accent2">
                  <a:shade val="75000"/>
                </a:schemeClr>
              </a:buClr>
              <a:buSzPct val="70000"/>
              <a:buFont typeface="Wingdings"/>
              <a:buNone/>
              <a:defRPr kumimoji="1" sz="1800" kern="1200">
                <a:solidFill>
                  <a:schemeClr val="tx1"/>
                </a:solidFill>
                <a:latin typeface="+mn-lt"/>
                <a:ea typeface="+mn-ea"/>
                <a:cs typeface="+mn-cs"/>
              </a:defRPr>
            </a:lvl4pPr>
            <a:lvl5pPr marL="1828800" indent="0" algn="ctr" rtl="0" eaLnBrk="1" latinLnBrk="0" hangingPunct="1">
              <a:spcBef>
                <a:spcPts val="300"/>
              </a:spcBef>
              <a:buClr>
                <a:schemeClr val="accent2"/>
              </a:buClr>
              <a:buSzPct val="70000"/>
              <a:buFont typeface="Wingdings"/>
              <a:buNone/>
              <a:defRPr kumimoji="1" sz="1600" kern="1200">
                <a:solidFill>
                  <a:schemeClr val="tx1"/>
                </a:solidFill>
                <a:latin typeface="+mn-lt"/>
                <a:ea typeface="+mn-ea"/>
                <a:cs typeface="+mn-cs"/>
              </a:defRPr>
            </a:lvl5pPr>
            <a:lvl6pPr marL="2286000" indent="0" algn="ctr" rtl="0" eaLnBrk="1" latinLnBrk="0" hangingPunct="1">
              <a:spcBef>
                <a:spcPts val="300"/>
              </a:spcBef>
              <a:buClr>
                <a:srgbClr val="9FB8CD">
                  <a:shade val="75000"/>
                </a:srgbClr>
              </a:buClr>
              <a:buSzPct val="75000"/>
              <a:buFont typeface="Wingdings 3"/>
              <a:buNone/>
              <a:defRPr kumimoji="1" lang="en-US" sz="1600" kern="1200" smtClean="0">
                <a:solidFill>
                  <a:schemeClr val="tx1"/>
                </a:solidFill>
                <a:latin typeface="+mn-lt"/>
                <a:ea typeface="+mn-ea"/>
                <a:cs typeface="+mn-cs"/>
              </a:defRPr>
            </a:lvl6pPr>
            <a:lvl7pPr marL="2743200" indent="0" algn="ctr" rtl="0" eaLnBrk="1" latinLnBrk="0" hangingPunct="1">
              <a:spcBef>
                <a:spcPts val="300"/>
              </a:spcBef>
              <a:buClr>
                <a:srgbClr val="727CA3">
                  <a:shade val="75000"/>
                </a:srgbClr>
              </a:buClr>
              <a:buSzPct val="75000"/>
              <a:buFont typeface="Wingdings 3"/>
              <a:buNone/>
              <a:defRPr kumimoji="1" lang="en-US" sz="1400" kern="1200" smtClean="0">
                <a:solidFill>
                  <a:schemeClr val="tx1"/>
                </a:solidFill>
                <a:latin typeface="+mn-lt"/>
                <a:ea typeface="+mn-ea"/>
                <a:cs typeface="+mn-cs"/>
              </a:defRPr>
            </a:lvl7pPr>
            <a:lvl8pPr marL="3200400" indent="0" algn="ctr" rtl="0" eaLnBrk="1" latinLnBrk="0" hangingPunct="1">
              <a:spcBef>
                <a:spcPts val="300"/>
              </a:spcBef>
              <a:buClr>
                <a:prstClr val="white">
                  <a:shade val="50000"/>
                </a:prstClr>
              </a:buClr>
              <a:buSzPct val="75000"/>
              <a:buFont typeface="Wingdings 3"/>
              <a:buNone/>
              <a:defRPr kumimoji="1" lang="en-US" sz="1400" kern="1200" smtClean="0">
                <a:solidFill>
                  <a:schemeClr val="tx1"/>
                </a:solidFill>
                <a:latin typeface="+mn-lt"/>
                <a:ea typeface="+mn-ea"/>
                <a:cs typeface="+mn-cs"/>
              </a:defRPr>
            </a:lvl8pPr>
            <a:lvl9pPr marL="3657600" indent="0" algn="ctr" rtl="0" eaLnBrk="1" latinLnBrk="0" hangingPunct="1">
              <a:spcBef>
                <a:spcPts val="300"/>
              </a:spcBef>
              <a:buClr>
                <a:srgbClr val="9FB8CD"/>
              </a:buClr>
              <a:buSzPct val="75000"/>
              <a:buFont typeface="Wingdings 3"/>
              <a:buNone/>
              <a:defRPr kumimoji="1" lang="en-US" sz="1200" kern="1200" smtClean="0">
                <a:solidFill>
                  <a:schemeClr val="tx1"/>
                </a:solidFill>
                <a:latin typeface="+mn-lt"/>
                <a:ea typeface="+mn-ea"/>
                <a:cs typeface="+mn-cs"/>
              </a:defRPr>
            </a:lvl9pPr>
          </a:lstStyle>
          <a:p>
            <a:pPr marL="457200" indent="-457200" algn="l">
              <a:buClr>
                <a:schemeClr val="accent2"/>
              </a:buClr>
              <a:buFont typeface="Wingdings" panose="05000000000000000000" pitchFamily="2" charset="2"/>
              <a:buChar char="n"/>
            </a:pP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パワーハラスメント</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894166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1296" y="61782"/>
            <a:ext cx="8229600" cy="828328"/>
          </a:xfrm>
        </p:spPr>
        <p:txBody>
          <a:bodyPr>
            <a:no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7. </a:t>
            </a:r>
            <a:r>
              <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妊娠・出産等に関するハラスメントの例</a:t>
            </a:r>
          </a:p>
        </p:txBody>
      </p:sp>
      <p:sp>
        <p:nvSpPr>
          <p:cNvPr id="5" name="角丸四角形 4"/>
          <p:cNvSpPr/>
          <p:nvPr/>
        </p:nvSpPr>
        <p:spPr>
          <a:xfrm>
            <a:off x="576180" y="1733760"/>
            <a:ext cx="7992888" cy="4320000"/>
          </a:xfrm>
          <a:prstGeom prst="roundRect">
            <a:avLst>
              <a:gd name="adj" fmla="val 11401"/>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600"/>
              </a:spcBef>
              <a:spcAft>
                <a:spcPts val="800"/>
              </a:spcAft>
              <a:buFont typeface="Wingdings" panose="05000000000000000000" pitchFamily="2" charset="2"/>
              <a:buChar char="ü"/>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上司に妊娠を報告したところ、「</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次回の契約更新はないと思え</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」と言われた。</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産休の取得について上司に相談したところ、「</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他の人を雇うので早めに辞めてもらうしかない</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」と言われた。</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育児休業の取得について上司に相談したところ、「</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男のくせに育児休業をとるなんてあり得ない</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」と言われ、取得をあきらめざるを得ない状況になっている。</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妊婦健診のために休暇を取得したいと上司に相談したら、「</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病院は休みの日に行くものだ</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」と相手にしてもらえなかった。</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上司から「</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妊婦はいつ休むかわからないから、仕事は任せられない</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」と雑用ばかりさせられている。</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600"/>
              </a:spcBef>
              <a:spcAft>
                <a:spcPts val="800"/>
              </a:spcAft>
              <a:buFont typeface="Wingdings" panose="05000000000000000000" pitchFamily="2" charset="2"/>
              <a:buChar char="ü"/>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同僚から「</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こんな忙しい時期に妊娠するなんて信じられない</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」と繰り返し言われ、精神的に落ち込み業務に支障が出ている。</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3"/>
          <p:cNvSpPr txBox="1">
            <a:spLocks/>
          </p:cNvSpPr>
          <p:nvPr/>
        </p:nvSpPr>
        <p:spPr>
          <a:xfrm>
            <a:off x="510276" y="1207124"/>
            <a:ext cx="8352928" cy="384721"/>
          </a:xfrm>
          <a:prstGeom prst="rect">
            <a:avLst/>
          </a:prstGeom>
        </p:spPr>
        <p:txBody>
          <a:bodyPr vert="horz">
            <a:sp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Font typeface="Wingdings 3"/>
              <a:buNone/>
            </a:pP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以下のような事例は、</a:t>
            </a:r>
            <a:r>
              <a:rPr lang="ja-JP" altLang="en-US" sz="19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a:t>
            </a:r>
            <a:r>
              <a:rPr lang="ja-JP" altLang="en-US" sz="1900" dirty="0">
                <a:latin typeface="メイリオ" panose="020B0604030504040204" pitchFamily="50" charset="-128"/>
                <a:ea typeface="メイリオ" panose="020B0604030504040204" pitchFamily="50" charset="-128"/>
                <a:cs typeface="メイリオ" panose="020B0604030504040204" pitchFamily="50" charset="-128"/>
              </a:rPr>
              <a:t>に該当します。</a:t>
            </a:r>
          </a:p>
        </p:txBody>
      </p:sp>
      <p:sp>
        <p:nvSpPr>
          <p:cNvPr id="7" name="正方形/長方形 6"/>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525561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コンテンツ プレースホルダー 3"/>
          <p:cNvSpPr txBox="1">
            <a:spLocks/>
          </p:cNvSpPr>
          <p:nvPr/>
        </p:nvSpPr>
        <p:spPr>
          <a:xfrm>
            <a:off x="747411" y="5085184"/>
            <a:ext cx="7884000" cy="1199158"/>
          </a:xfrm>
          <a:prstGeom prst="rect">
            <a:avLst/>
          </a:prstGeom>
          <a:solidFill>
            <a:schemeClr val="accent1">
              <a:lumMod val="20000"/>
              <a:lumOff val="80000"/>
            </a:schemeClr>
          </a:solidFill>
          <a:ln>
            <a:solidFill>
              <a:schemeClr val="accent1"/>
            </a:solidFill>
          </a:ln>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a:buClr>
                <a:schemeClr val="tx1"/>
              </a:buClr>
              <a:buSzPct val="100000"/>
              <a:buFont typeface="Wingdings" panose="05000000000000000000" pitchFamily="2" charset="2"/>
              <a:buChar char="ü"/>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制度等の利用を希望する労働者に対する変更の依頼や相談は、強要しない場合に限り業務上の必要性に基づく言動となり、ハラスメントに該当しません。</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a:buClr>
                <a:schemeClr val="tx1"/>
              </a:buClr>
              <a:buSzPct val="100000"/>
              <a:buFont typeface="Wingdings" panose="05000000000000000000" pitchFamily="2" charset="2"/>
              <a:buChar char="ü"/>
            </a:pP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妊娠している女性労働者への配慮については、妊婦本人はこれまで通り勤務を続けたいという意欲がある場合であっても、客観的に見て、妊婦の体調が悪い場合は業務上の必要性に基づく言動となり、ハラスメントには該当しません。</a:t>
            </a:r>
          </a:p>
        </p:txBody>
      </p:sp>
      <p:sp>
        <p:nvSpPr>
          <p:cNvPr id="2" name="タイトル 1"/>
          <p:cNvSpPr>
            <a:spLocks noGrp="1"/>
          </p:cNvSpPr>
          <p:nvPr>
            <p:ph type="title"/>
          </p:nvPr>
        </p:nvSpPr>
        <p:spPr>
          <a:xfrm>
            <a:off x="390741" y="224408"/>
            <a:ext cx="8867328" cy="828328"/>
          </a:xfrm>
        </p:spPr>
        <p:txBody>
          <a:bodyPr>
            <a:noAutofit/>
          </a:bodyPr>
          <a:lstStyle/>
          <a:p>
            <a:pPr>
              <a:lnSpc>
                <a:spcPts val="3000"/>
              </a:lnSpc>
            </a:pPr>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8. </a:t>
            </a:r>
            <a:r>
              <a:rPr lang="ja-JP" altLang="en-US" sz="2600" dirty="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妊娠・出産等に関するハラスメントに該当しない例</a:t>
            </a: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br>
            <a:r>
              <a:rPr lang="en-US" altLang="ja-JP" sz="2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（業務上必要な言動）</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3"/>
          <p:cNvSpPr txBox="1">
            <a:spLocks/>
          </p:cNvSpPr>
          <p:nvPr/>
        </p:nvSpPr>
        <p:spPr>
          <a:xfrm>
            <a:off x="539552" y="1085688"/>
            <a:ext cx="8207825" cy="792088"/>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Font typeface="Wingdings 3"/>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b="1" u="sng" dirty="0">
                <a:latin typeface="メイリオ" panose="020B0604030504040204" pitchFamily="50" charset="-128"/>
                <a:ea typeface="メイリオ" panose="020B0604030504040204" pitchFamily="50" charset="-128"/>
                <a:cs typeface="メイリオ" panose="020B0604030504040204" pitchFamily="50" charset="-128"/>
              </a:rPr>
              <a:t>業務上必要な言動</a:t>
            </a:r>
            <a:r>
              <a:rPr lang="ja-JP" altLang="en-US" sz="1800" u="sng"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はハラスメントに該当しません。</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lnSpc>
                <a:spcPct val="105000"/>
              </a:lnSpc>
              <a:spcBef>
                <a:spcPts val="0"/>
              </a:spcBef>
              <a:buFont typeface="Wingdings 3"/>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ただし、労働者の意を汲まない一方的な通告はハラスメントとなる可能性があります。</a:t>
            </a:r>
          </a:p>
        </p:txBody>
      </p:sp>
      <p:pic>
        <p:nvPicPr>
          <p:cNvPr id="7" name="Picture 3"/>
          <p:cNvPicPr>
            <a:picLocks noGrp="1" noChangeAspect="1" noChangeArrowheads="1"/>
          </p:cNvPicPr>
          <p:nvPr>
            <p:ph sz="quarter" idx="1"/>
          </p:nvPr>
        </p:nvPicPr>
        <p:blipFill>
          <a:blip r:embed="rId2">
            <a:extLst>
              <a:ext uri="{28A0092B-C50C-407E-A947-70E740481C1C}">
                <a14:useLocalDpi xmlns:a14="http://schemas.microsoft.com/office/drawing/2010/main" val="0"/>
              </a:ext>
            </a:extLst>
          </a:blip>
          <a:stretch>
            <a:fillRect/>
          </a:stretch>
        </p:blipFill>
        <p:spPr bwMode="auto">
          <a:xfrm>
            <a:off x="7591937" y="2756083"/>
            <a:ext cx="1379775" cy="1936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8"/>
          <p:cNvPicPr>
            <a:picLocks noChangeAspect="1" noChangeArrowheads="1"/>
          </p:cNvPicPr>
          <p:nvPr/>
        </p:nvPicPr>
        <p:blipFill>
          <a:blip r:embed="rId3" cstate="print">
            <a:clrChange>
              <a:clrFrom>
                <a:srgbClr val="000000"/>
              </a:clrFrom>
              <a:clrTo>
                <a:srgbClr val="000000">
                  <a:alpha val="0"/>
                </a:srgbClr>
              </a:clrTo>
            </a:clrChange>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3851920" y="1780523"/>
            <a:ext cx="1513503" cy="2736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円形吹き出し 10"/>
          <p:cNvSpPr/>
          <p:nvPr/>
        </p:nvSpPr>
        <p:spPr>
          <a:xfrm>
            <a:off x="1724374" y="3608462"/>
            <a:ext cx="2137055" cy="1476722"/>
          </a:xfrm>
          <a:prstGeom prst="wedgeEllipseCallout">
            <a:avLst>
              <a:gd name="adj1" fmla="val -62933"/>
              <a:gd name="adj2" fmla="val -41563"/>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円形吹き出し 13"/>
          <p:cNvSpPr/>
          <p:nvPr/>
        </p:nvSpPr>
        <p:spPr>
          <a:xfrm>
            <a:off x="5143665" y="1969914"/>
            <a:ext cx="2448272" cy="1452091"/>
          </a:xfrm>
          <a:prstGeom prst="wedgeEllipseCallout">
            <a:avLst>
              <a:gd name="adj1" fmla="val 56062"/>
              <a:gd name="adj2" fmla="val 36571"/>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円形吹き出し 14"/>
          <p:cNvSpPr/>
          <p:nvPr/>
        </p:nvSpPr>
        <p:spPr>
          <a:xfrm>
            <a:off x="5350499" y="3608463"/>
            <a:ext cx="2448272" cy="950282"/>
          </a:xfrm>
          <a:prstGeom prst="wedgeEllipseCallout">
            <a:avLst>
              <a:gd name="adj1" fmla="val 50350"/>
              <a:gd name="adj2" fmla="val -64653"/>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つわりがひどいなら辞めればいいのに</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迷惑だよ。</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ドーナツ 15"/>
          <p:cNvSpPr/>
          <p:nvPr/>
        </p:nvSpPr>
        <p:spPr>
          <a:xfrm>
            <a:off x="7294715" y="1860350"/>
            <a:ext cx="1008112" cy="955030"/>
          </a:xfrm>
          <a:prstGeom prst="donu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乗算記号 16"/>
          <p:cNvSpPr/>
          <p:nvPr/>
        </p:nvSpPr>
        <p:spPr>
          <a:xfrm>
            <a:off x="6732240" y="3919742"/>
            <a:ext cx="1523419" cy="1296144"/>
          </a:xfrm>
          <a:prstGeom prst="mathMultiply">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円形吹き出し 18"/>
          <p:cNvSpPr/>
          <p:nvPr/>
        </p:nvSpPr>
        <p:spPr>
          <a:xfrm>
            <a:off x="1619672" y="2204864"/>
            <a:ext cx="2546775" cy="1217142"/>
          </a:xfrm>
          <a:prstGeom prst="wedgeEllipseCallout">
            <a:avLst>
              <a:gd name="adj1" fmla="val -54360"/>
              <a:gd name="adj2" fmla="val 60219"/>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1891510" y="2271399"/>
            <a:ext cx="2160241" cy="1217142"/>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この日の会議には参加してほしいのだけれど、妊婦健診の日程を調整できるかしら？</a:t>
            </a:r>
          </a:p>
        </p:txBody>
      </p:sp>
      <p:sp>
        <p:nvSpPr>
          <p:cNvPr id="20" name="正方形/長方形 19"/>
          <p:cNvSpPr/>
          <p:nvPr/>
        </p:nvSpPr>
        <p:spPr>
          <a:xfrm>
            <a:off x="2051720" y="3885178"/>
            <a:ext cx="1728192" cy="1127998"/>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この日は忙しいから、出てもらわなくちゃ困るわ。</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妊婦健診の日程を　変更して。</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5374931" y="2132856"/>
            <a:ext cx="2119017" cy="1076799"/>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具合が悪そうだけど、　大丈夫？</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お医者さんから休むようにとか言われてない？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3"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9060" y="2924944"/>
            <a:ext cx="996087" cy="190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ドーナツ 12"/>
          <p:cNvSpPr/>
          <p:nvPr/>
        </p:nvSpPr>
        <p:spPr>
          <a:xfrm>
            <a:off x="899592" y="1969914"/>
            <a:ext cx="1008112" cy="955030"/>
          </a:xfrm>
          <a:prstGeom prst="donu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乗算記号 11"/>
          <p:cNvSpPr/>
          <p:nvPr/>
        </p:nvSpPr>
        <p:spPr>
          <a:xfrm>
            <a:off x="799039" y="3910673"/>
            <a:ext cx="1523419" cy="1296144"/>
          </a:xfrm>
          <a:prstGeom prst="mathMultiply">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762852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sz="quarter" idx="1"/>
            <p:extLst>
              <p:ext uri="{D42A27DB-BD31-4B8C-83A1-F6EECF244321}">
                <p14:modId xmlns:p14="http://schemas.microsoft.com/office/powerpoint/2010/main" val="2957280576"/>
              </p:ext>
            </p:extLst>
          </p:nvPr>
        </p:nvGraphicFramePr>
        <p:xfrm>
          <a:off x="395446" y="1197369"/>
          <a:ext cx="8229600" cy="4937125"/>
        </p:xfrm>
        <a:graphic>
          <a:graphicData uri="http://schemas.openxmlformats.org/drawingml/2006/chart">
            <c:chart xmlns:c="http://schemas.openxmlformats.org/drawingml/2006/chart" xmlns:r="http://schemas.openxmlformats.org/officeDocument/2006/relationships" r:id="rId2"/>
          </a:graphicData>
        </a:graphic>
      </p:graphicFrame>
      <p:sp>
        <p:nvSpPr>
          <p:cNvPr id="6" name="テキスト ボックス 1"/>
          <p:cNvSpPr txBox="1"/>
          <p:nvPr/>
        </p:nvSpPr>
        <p:spPr>
          <a:xfrm>
            <a:off x="230689" y="268886"/>
            <a:ext cx="8569042" cy="625734"/>
          </a:xfrm>
          <a:prstGeom prst="rect">
            <a:avLst/>
          </a:prstGeom>
        </p:spPr>
        <p:txBody>
          <a:bodyPr wrap="square" rtlCol="0" anchor="ctr"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1112838" indent="-1112838"/>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参考</a:t>
            </a:r>
            <a:r>
              <a:rPr lang="en-US" altLang="ja-JP" sz="2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妊娠等を理由とする不利益取扱い又はハラスメント行為をした者</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（複数回答）</a:t>
            </a:r>
          </a:p>
        </p:txBody>
      </p:sp>
      <p:sp>
        <p:nvSpPr>
          <p:cNvPr id="7" name="タイトル 3"/>
          <p:cNvSpPr txBox="1">
            <a:spLocks/>
          </p:cNvSpPr>
          <p:nvPr/>
        </p:nvSpPr>
        <p:spPr>
          <a:xfrm>
            <a:off x="3022622" y="1225087"/>
            <a:ext cx="5798197" cy="1008112"/>
          </a:xfrm>
          <a:prstGeom prst="rect">
            <a:avLst/>
          </a:prstGeom>
          <a:solidFill>
            <a:srgbClr val="FFFFCC"/>
          </a:solidFill>
          <a:ln>
            <a:solidFill>
              <a:schemeClr val="tx1"/>
            </a:solidFill>
          </a:ln>
        </p:spPr>
        <p:txBody>
          <a:bodyPr vert="horz" anchor="ctr" anchorCtr="0">
            <a:noAutofit/>
          </a:bodyPr>
          <a:lstStyle>
            <a:lvl1pPr algn="l" rtl="0" eaLnBrk="1" latinLnBrk="0" hangingPunct="1">
              <a:spcBef>
                <a:spcPct val="0"/>
              </a:spcBef>
              <a:buNone/>
              <a:defRPr kumimoji="1" sz="3200" kern="1200">
                <a:solidFill>
                  <a:schemeClr val="tx2"/>
                </a:solidFill>
                <a:latin typeface="+mj-lt"/>
                <a:ea typeface="+mj-ea"/>
                <a:cs typeface="+mj-cs"/>
              </a:defRPr>
            </a:lvl1pPr>
          </a:lstStyle>
          <a:p>
            <a:pPr>
              <a:lnSpc>
                <a:spcPts val="20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妊娠等を理由とする不利益取扱い行為をした者は「直属上司</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男性</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」「直属よりも上位の上司</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男性</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」に続き、</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「直属上司</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女性</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」や「同僚・部下</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女性</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」が挙げられています。</a:t>
            </a:r>
          </a:p>
        </p:txBody>
      </p:sp>
      <p:sp>
        <p:nvSpPr>
          <p:cNvPr id="8" name="テキスト ボックス 7"/>
          <p:cNvSpPr txBox="1"/>
          <p:nvPr/>
        </p:nvSpPr>
        <p:spPr>
          <a:xfrm>
            <a:off x="179512" y="6127412"/>
            <a:ext cx="8802647" cy="253916"/>
          </a:xfrm>
          <a:prstGeom prst="rect">
            <a:avLst/>
          </a:prstGeom>
          <a:noFill/>
        </p:spPr>
        <p:txBody>
          <a:bodyPr wrap="square" rtlCol="0">
            <a:spAutoFit/>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出所</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JILPT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「妊娠等を理由とする不利益取扱い及びセクシュアルハラスメントに関する実態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調査」をもとに厚生労働省作成</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円/楕円 8"/>
          <p:cNvSpPr/>
          <p:nvPr/>
        </p:nvSpPr>
        <p:spPr>
          <a:xfrm>
            <a:off x="716080" y="1196752"/>
            <a:ext cx="493585" cy="36004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1310615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4717" y="204970"/>
            <a:ext cx="8301607" cy="864096"/>
          </a:xfrm>
        </p:spPr>
        <p:txBody>
          <a:bodyPr anchor="ctr" anchorCtr="0">
            <a:norm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9. </a:t>
            </a:r>
            <a:r>
              <a:rPr lang="ja-JP" altLang="en-US" sz="2600" dirty="0" smtClean="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を起こさないために</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467545" y="1124744"/>
            <a:ext cx="8208912" cy="738664"/>
          </a:xfrm>
          <a:prstGeom prst="rect">
            <a:avLst/>
          </a:prstGeom>
          <a:noFill/>
        </p:spPr>
        <p:txBody>
          <a:bodyPr wrap="square" rtlCol="0">
            <a:noAutofit/>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職場における妊娠・出産等に関するハラスメントを</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未然に防止するための職場づくりに取り組みましょう。</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472088" y="1838986"/>
            <a:ext cx="8208000" cy="4392000"/>
          </a:xfrm>
          <a:prstGeom prst="roundRect">
            <a:avLst>
              <a:gd name="adj" fmla="val 5910"/>
            </a:avLst>
          </a:prstGeom>
          <a:solidFill>
            <a:schemeClr val="accent3">
              <a:lumMod val="40000"/>
              <a:lumOff val="60000"/>
            </a:schemeClr>
          </a:solidFill>
          <a:ln>
            <a:solidFill>
              <a:schemeClr val="accent3"/>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spcBef>
                <a:spcPts val="1000"/>
              </a:spcBef>
              <a:buFont typeface="Wingdings" panose="05000000000000000000" pitchFamily="2" charset="2"/>
              <a:buChar char="Ø"/>
            </a:pP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妊娠から産休、育休、復職後までの流れや、利用可能な制度等を理解</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妊娠した従業員や育児休業等の制度を利用する従業員は、周囲との円滑なコミュニケーションを心掛け、自身の体調等に応じて適切に業務を遂行していくという意識を持ちましょう。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妊娠中・育児中の制度を利用しながら働いている従業員に対しては、業務の状況とともに、周囲とのコミュニケーションに関しても目配りするようにしましょう。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特定の人に向けた言動でなくても、妊娠・出産や育児休業・介護休業制度の利用について否定的な発言をすることは、ハラスメントの発生の原因や背景になり得ますので、注意しましょう。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「子どもが小さいうちは家にいた方がいいのではないか」など、自分の価値観を押し付けないようにしましょう。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自分の行為がハラスメントになっていないか注意しましょう。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85750" indent="-285750">
              <a:spcBef>
                <a:spcPts val="1000"/>
              </a:spcBef>
              <a:buFont typeface="Wingdings" panose="05000000000000000000" pitchFamily="2" charset="2"/>
              <a:buChar char="Ø"/>
            </a:pP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周囲のメンバーに隠れたハラスメント行為がないかについても注意しましょう。</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99317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1296" y="61782"/>
            <a:ext cx="8229600" cy="828328"/>
          </a:xfrm>
        </p:spPr>
        <p:txBody>
          <a:bodyPr>
            <a:norm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10. </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職場におけるハラスメントを考える</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sz="quarter" idx="1"/>
          </p:nvPr>
        </p:nvSpPr>
        <p:spPr>
          <a:xfrm>
            <a:off x="467544" y="1239997"/>
            <a:ext cx="8147248" cy="841648"/>
          </a:xfrm>
        </p:spPr>
        <p:txBody>
          <a:bodyPr>
            <a:noAutofit/>
          </a:bodyPr>
          <a:lstStyle/>
          <a:p>
            <a:pPr marL="0" indent="0">
              <a:buNone/>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以下のものは職場におけるハラスメントに該当するでしょうか。　該当すると思うものを選び、その理由を考えてみてください。</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buFont typeface="+mj-lt"/>
              <a:buAutoNum type="arabicPeriod"/>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C:\Users\R975339\AppData\Local\Microsoft\Windows\Temporary Internet Files\Content.IE5\CNHAZF9F\lgi01a20131021230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40461" y="548680"/>
            <a:ext cx="656202" cy="656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表 5"/>
          <p:cNvGraphicFramePr>
            <a:graphicFrameLocks noGrp="1"/>
          </p:cNvGraphicFramePr>
          <p:nvPr>
            <p:extLst>
              <p:ext uri="{D42A27DB-BD31-4B8C-83A1-F6EECF244321}">
                <p14:modId xmlns:p14="http://schemas.microsoft.com/office/powerpoint/2010/main" val="490546786"/>
              </p:ext>
            </p:extLst>
          </p:nvPr>
        </p:nvGraphicFramePr>
        <p:xfrm>
          <a:off x="323528" y="2060848"/>
          <a:ext cx="8640960" cy="4131360"/>
        </p:xfrm>
        <a:graphic>
          <a:graphicData uri="http://schemas.openxmlformats.org/drawingml/2006/table">
            <a:tbl>
              <a:tblPr firstRow="1" bandRow="1">
                <a:tableStyleId>{5C22544A-7EE6-4342-B048-85BDC9FD1C3A}</a:tableStyleId>
              </a:tblPr>
              <a:tblGrid>
                <a:gridCol w="5904656">
                  <a:extLst>
                    <a:ext uri="{9D8B030D-6E8A-4147-A177-3AD203B41FA5}">
                      <a16:colId xmlns:a16="http://schemas.microsoft.com/office/drawing/2014/main" xmlns="" val="20000"/>
                    </a:ext>
                  </a:extLst>
                </a:gridCol>
                <a:gridCol w="2736304">
                  <a:extLst>
                    <a:ext uri="{9D8B030D-6E8A-4147-A177-3AD203B41FA5}">
                      <a16:colId xmlns:a16="http://schemas.microsoft.com/office/drawing/2014/main" xmlns="" val="20001"/>
                    </a:ext>
                  </a:extLst>
                </a:gridCol>
              </a:tblGrid>
              <a:tr h="822960">
                <a:tc>
                  <a:txBody>
                    <a:bodyPr/>
                    <a:lstStyle/>
                    <a:p>
                      <a:pPr marL="403225" indent="-403225"/>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．男性上司が、「若い女の子に入れてもらったお茶はおいしいな」と言う。</a:t>
                      </a:r>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44000" marR="180000" marT="108000" marB="0">
                    <a:lnR w="76200"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solidFill>
                      <a:schemeClr val="accent1">
                        <a:lumMod val="40000"/>
                        <a:lumOff val="60000"/>
                      </a:schemeClr>
                    </a:solidFill>
                  </a:tcPr>
                </a:tc>
                <a:extLst>
                  <a:ext uri="{0D108BD9-81ED-4DB2-BD59-A6C34878D82A}">
                    <a16:rowId xmlns:a16="http://schemas.microsoft.com/office/drawing/2014/main" xmlns="" val="10000"/>
                  </a:ext>
                </a:extLst>
              </a:tr>
              <a:tr h="822960">
                <a:tc>
                  <a:txBody>
                    <a:bodyPr/>
                    <a:lstStyle/>
                    <a:p>
                      <a:pPr marL="404813" indent="-404813"/>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．独身男性に対して、男性の同僚が「どうして結婚しないの？」としつこく聞く。</a:t>
                      </a:r>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44000" marR="180000" marT="108000" marB="0">
                    <a:lnR w="76200" cap="flat" cmpd="sng" algn="ctr">
                      <a:solidFill>
                        <a:schemeClr val="bg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xmlns="" val="10001"/>
                  </a:ext>
                </a:extLst>
              </a:tr>
              <a:tr h="822960">
                <a:tc>
                  <a:txBody>
                    <a:bodyPr/>
                    <a:lstStyle/>
                    <a:p>
                      <a:pPr marL="403225" marR="0" indent="-403225" algn="l" defTabSz="914400" rtl="0" eaLnBrk="1" fontAlgn="auto" latinLnBrk="0" hangingPunct="1">
                        <a:lnSpc>
                          <a:spcPct val="100000"/>
                        </a:lnSpc>
                        <a:spcBef>
                          <a:spcPts val="0"/>
                        </a:spcBef>
                        <a:spcAft>
                          <a:spcPts val="0"/>
                        </a:spcAft>
                        <a:buClrTx/>
                        <a:buSzTx/>
                        <a:buFontTx/>
                        <a:buNone/>
                        <a:tabLst/>
                        <a:defRPr/>
                      </a:pPr>
                      <a:r>
                        <a:rPr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．上司に妊娠を報告したら、「いつでも辞めていいよ」と言われた。</a:t>
                      </a:r>
                      <a:endParaRPr lang="en-US" altLang="ja-JP"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44000" marR="180000" marT="108000" marB="0">
                    <a:lnR w="76200"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solidFill>
                      <a:schemeClr val="accent1">
                        <a:lumMod val="40000"/>
                        <a:lumOff val="60000"/>
                      </a:schemeClr>
                    </a:solidFill>
                  </a:tcPr>
                </a:tc>
                <a:extLst>
                  <a:ext uri="{0D108BD9-81ED-4DB2-BD59-A6C34878D82A}">
                    <a16:rowId xmlns:a16="http://schemas.microsoft.com/office/drawing/2014/main" xmlns="" val="10002"/>
                  </a:ext>
                </a:extLst>
              </a:tr>
              <a:tr h="822960">
                <a:tc>
                  <a:txBody>
                    <a:bodyPr/>
                    <a:lstStyle/>
                    <a:p>
                      <a:pPr marL="315913" indent="-315913"/>
                      <a:r>
                        <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人目を妊娠中の女性労働者に対し、同僚の女性たちが「また育休とるの？図々しい」とたびたび嫌みを言う。</a:t>
                      </a:r>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44000" marR="180000" marT="108000" marB="0">
                    <a:lnR w="76200" cap="flat" cmpd="sng" algn="ctr">
                      <a:solidFill>
                        <a:schemeClr val="bg1"/>
                      </a:solidFill>
                      <a:prstDash val="solid"/>
                      <a:round/>
                      <a:headEnd type="none" w="med" len="med"/>
                      <a:tailEnd type="none" w="med" len="med"/>
                    </a:ln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xmlns="" val="10003"/>
                  </a:ext>
                </a:extLst>
              </a:tr>
              <a:tr h="822960">
                <a:tc>
                  <a:txBody>
                    <a:bodyPr/>
                    <a:lstStyle/>
                    <a:p>
                      <a:pPr marL="404813" marR="0" indent="-404813" algn="l" defTabSz="914400" rtl="0" eaLnBrk="1" fontAlgn="auto" latinLnBrk="0" hangingPunct="1">
                        <a:lnSpc>
                          <a:spcPct val="100000"/>
                        </a:lnSpc>
                        <a:spcBef>
                          <a:spcPts val="0"/>
                        </a:spcBef>
                        <a:spcAft>
                          <a:spcPts val="0"/>
                        </a:spcAft>
                        <a:buClrTx/>
                        <a:buSzTx/>
                        <a:buFontTx/>
                        <a:buNone/>
                        <a:tabLst/>
                        <a:defRPr/>
                      </a:pPr>
                      <a:r>
                        <a:rPr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r>
                        <a:rPr lang="ja-JP" altLang="en-US" sz="16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．育児のための短時間勤務をしている労働者に、上司が「短時間勤務の人に大した仕事はさせられない」と雑務ばかりさせ、仕事への意欲が低下している。</a:t>
                      </a:r>
                      <a:endParaRPr kumimoji="1" lang="ja-JP" altLang="en-US" sz="16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44000" marR="180000" marT="108000" marB="0">
                    <a:lnR w="76200" cap="flat" cmpd="sng" algn="ctr">
                      <a:solidFill>
                        <a:schemeClr val="bg1"/>
                      </a:solidFill>
                      <a:prstDash val="solid"/>
                      <a:round/>
                      <a:headEnd type="none" w="med" len="med"/>
                      <a:tailEnd type="none" w="med" len="med"/>
                    </a:lnR>
                    <a:solidFill>
                      <a:schemeClr val="accent1">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該当する　・　該当しない</a:t>
                      </a:r>
                      <a:endParaRPr kumimoji="1" lang="ja-JP" altLang="en-US" sz="14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T="108000" marB="0">
                    <a:lnL w="76200" cap="flat" cmpd="sng" algn="ctr">
                      <a:solidFill>
                        <a:schemeClr val="bg1"/>
                      </a:solidFill>
                      <a:prstDash val="solid"/>
                      <a:round/>
                      <a:headEnd type="none" w="med" len="med"/>
                      <a:tailEnd type="none" w="med" len="med"/>
                    </a:lnL>
                    <a:solidFill>
                      <a:schemeClr val="accent1">
                        <a:lumMod val="40000"/>
                        <a:lumOff val="60000"/>
                      </a:schemeClr>
                    </a:solidFill>
                  </a:tcPr>
                </a:tc>
                <a:extLst>
                  <a:ext uri="{0D108BD9-81ED-4DB2-BD59-A6C34878D82A}">
                    <a16:rowId xmlns:a16="http://schemas.microsoft.com/office/drawing/2014/main" xmlns="" val="10004"/>
                  </a:ext>
                </a:extLst>
              </a:tr>
            </a:tbl>
          </a:graphicData>
        </a:graphic>
      </p:graphicFrame>
      <p:sp>
        <p:nvSpPr>
          <p:cNvPr id="7" name="正方形/長方形 6"/>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740733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
          </p:nvPr>
        </p:nvSpPr>
        <p:spPr>
          <a:xfrm>
            <a:off x="395536" y="205116"/>
            <a:ext cx="8316000" cy="5976664"/>
          </a:xfrm>
        </p:spPr>
        <p:txBody>
          <a:bodyPr>
            <a:noAutofit/>
          </a:bodyPr>
          <a:lstStyle/>
          <a:p>
            <a:r>
              <a:rPr lang="ja-JP" altLang="en-US" sz="2400" dirty="0">
                <a:latin typeface="メイリオ" panose="020B0604030504040204" pitchFamily="50" charset="-128"/>
                <a:ea typeface="メイリオ" panose="020B0604030504040204" pitchFamily="50" charset="-128"/>
                <a:cs typeface="メイリオ" panose="020B0604030504040204" pitchFamily="50" charset="-128"/>
              </a:rPr>
              <a:t>解説</a:t>
            </a:r>
            <a:endParaRPr lang="en-US" altLang="ja-JP" sz="24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男性上司が、「若い女の子に入れてもらったお茶はおいしいな」と言う。</a:t>
            </a:r>
            <a:endPar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87350" indent="-204788">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⇒上司の性別役割分担意識に基づく言動と考えられます。言われた女性労働者や周囲の人たちが不快と感じればセクシュアルハラスメントに該当する可能性もあります。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82563" indent="-182563">
              <a:buNone/>
            </a:pP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 </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独身男性に対して、男性の同僚が「どうして結婚しないの？」としつこく聞く。</a:t>
            </a:r>
            <a:endPar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79413" indent="-196850">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⇒職場におけるセクシュアルハラスメントは、同性に対するものも含まれます。性的</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な冗談やからかいなどで就業環境が害されることは、セクシュアルハラスメントに</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該当します。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上司に妊娠を報告したら、「いつでも辞めていいよ」と言われた。</a:t>
            </a:r>
            <a:endPar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79413" indent="-196850">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⇒妊娠したことを理由として、解雇など不利益取扱いを示唆する言動は、妊娠・出産等に関するハラスメントに該当します。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buNone/>
            </a:pP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4. </a:t>
            </a:r>
            <a:r>
              <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人目を妊娠中の女性労働者に対し、同僚の女性たちが「また育休とるの？図々しい」とたびたび嫌みを言う。</a:t>
            </a:r>
            <a:endPar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87350" indent="-204788">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⇒同僚が繰り返し、継続的に育児休業の取得を阻害するような発言をすることは、妊娠・出産等に関するハラスメントに該当します。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buNone/>
            </a:pPr>
            <a:r>
              <a:rPr lang="en-US" altLang="ja-JP" sz="1600" dirty="0" smtClean="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5. </a:t>
            </a:r>
            <a:r>
              <a:rPr lang="ja-JP" altLang="en-US"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rPr>
              <a:t>育児のための短時間勤務をしている労働者に、上司が「短時間勤務の人に大した仕事はさせられない」と雑務ばかりさせ、仕事への意欲が低下している。</a:t>
            </a:r>
            <a:endParaRPr lang="en-US" altLang="ja-JP" sz="1600" u="sng" dirty="0">
              <a:solidFill>
                <a:srgbClr val="002060"/>
              </a:solidFill>
              <a:latin typeface="メイリオ" panose="020B0604030504040204" pitchFamily="50" charset="-128"/>
              <a:ea typeface="メイリオ" panose="020B0604030504040204" pitchFamily="50" charset="-128"/>
              <a:cs typeface="メイリオ" panose="020B0604030504040204" pitchFamily="50" charset="-128"/>
            </a:endParaRPr>
          </a:p>
          <a:p>
            <a:pPr marL="395288" indent="-212725">
              <a:buNone/>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⇒上司が短時間勤務を利用している労働者に対し、継続的に嫌がらせをすること</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・出産等に関するハラスメントに該当します。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82563" indent="0">
              <a:buNone/>
            </a:pP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 name="Picture 8"/>
          <p:cNvPicPr>
            <a:picLocks noChangeAspect="1" noChangeArrowheads="1"/>
          </p:cNvPicPr>
          <p:nvPr/>
        </p:nvPicPr>
        <p:blipFill>
          <a:blip r:embed="rId3" cstate="print">
            <a:clrChange>
              <a:clrFrom>
                <a:srgbClr val="000000"/>
              </a:clrFrom>
              <a:clrTo>
                <a:srgbClr val="000000">
                  <a:alpha val="0"/>
                </a:srgbClr>
              </a:clrTo>
            </a:clrChange>
            <a:extLst>
              <a:ext uri="{BEBA8EAE-BF5A-486C-A8C5-ECC9F3942E4B}">
                <a14:imgProps xmlns:a14="http://schemas.microsoft.com/office/drawing/2010/main">
                  <a14:imgLayer r:embed="rId4">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8316416" y="5311396"/>
            <a:ext cx="648072" cy="11716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正方形/長方形 6"/>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13</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8"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01565" y="5589238"/>
            <a:ext cx="1620000" cy="10529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正方形/長方形 13"/>
          <p:cNvSpPr>
            <a:spLocks noChangeArrowheads="1"/>
          </p:cNvSpPr>
          <p:nvPr/>
        </p:nvSpPr>
        <p:spPr bwMode="auto">
          <a:xfrm>
            <a:off x="374817" y="6523874"/>
            <a:ext cx="7697788" cy="261937"/>
          </a:xfrm>
          <a:prstGeom prst="rect">
            <a:avLst/>
          </a:prstGeom>
          <a:noFill/>
          <a:ln w="9525">
            <a:noFill/>
            <a:miter lim="800000"/>
            <a:headEnd/>
            <a:tailEnd/>
          </a:ln>
        </p:spPr>
        <p:txBody>
          <a:bodyPr>
            <a:spAutoFit/>
          </a:bodyPr>
          <a:lstStyle/>
          <a:p>
            <a:pPr algn="l">
              <a:defRPr/>
            </a:pPr>
            <a:r>
              <a:rPr lang="en-US" altLang="ja-JP" sz="1100" dirty="0"/>
              <a:t>Copyright © Ministry of Health, </a:t>
            </a:r>
            <a:r>
              <a:rPr lang="en-US" altLang="ja-JP" sz="1100" dirty="0" err="1"/>
              <a:t>Labour</a:t>
            </a:r>
            <a:r>
              <a:rPr lang="en-US" altLang="ja-JP" sz="1100" dirty="0"/>
              <a:t> and Welfare, All Right reserved.</a:t>
            </a:r>
          </a:p>
        </p:txBody>
      </p:sp>
    </p:spTree>
    <p:extLst>
      <p:ext uri="{BB962C8B-B14F-4D97-AF65-F5344CB8AC3E}">
        <p14:creationId xmlns:p14="http://schemas.microsoft.com/office/powerpoint/2010/main" val="1893810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7428" y="67740"/>
            <a:ext cx="8229600" cy="828328"/>
          </a:xfrm>
        </p:spPr>
        <p:txBody>
          <a:bodyPr>
            <a:norm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11. </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事業主が講ずべき措置</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コンテンツ プレースホルダー 2"/>
          <p:cNvSpPr>
            <a:spLocks noGrp="1"/>
          </p:cNvSpPr>
          <p:nvPr>
            <p:ph sz="quarter" idx="1"/>
          </p:nvPr>
        </p:nvSpPr>
        <p:spPr>
          <a:xfrm>
            <a:off x="467544" y="1124744"/>
            <a:ext cx="8147248" cy="648072"/>
          </a:xfrm>
        </p:spPr>
        <p:txBody>
          <a:bodyPr>
            <a:noAutofit/>
          </a:bodyPr>
          <a:lstStyle/>
          <a:p>
            <a:pPr marL="0" indent="0">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事業主は職場におけるハラスメントを防止するために以下の措置を講じなければなりません。</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buFont typeface="+mj-lt"/>
              <a:buAutoNum type="arabicPeriod"/>
            </a:pP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角丸四角形 9"/>
          <p:cNvSpPr/>
          <p:nvPr/>
        </p:nvSpPr>
        <p:spPr>
          <a:xfrm>
            <a:off x="603357" y="5085184"/>
            <a:ext cx="8028000" cy="1184855"/>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セクシュアルハラスメントや</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・出産等に関する</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ハラスメントの</a:t>
            </a: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問題は、加害者と被害者の個人間の問題ではありません。</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会社にはハラスメントが起こらない職場作り、ハラスメントが起きた場合の適切な対応が義務付けられていますので、ハラスメントにあった人はもちろん、あなたが第三者の立場でも、会社が事実確認等の協力を求めた場合は、問題の解決のために協力してください。</a:t>
            </a:r>
            <a:endParaRPr kumimoji="1"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797072223"/>
              </p:ext>
            </p:extLst>
          </p:nvPr>
        </p:nvGraphicFramePr>
        <p:xfrm>
          <a:off x="795588" y="1772816"/>
          <a:ext cx="7560840" cy="2744824"/>
        </p:xfrm>
        <a:graphic>
          <a:graphicData uri="http://schemas.openxmlformats.org/drawingml/2006/table">
            <a:tbl>
              <a:tblPr firstRow="1" bandRow="1">
                <a:tableStyleId>{9DCAF9ED-07DC-4A11-8D7F-57B35C25682E}</a:tableStyleId>
              </a:tblPr>
              <a:tblGrid>
                <a:gridCol w="504056">
                  <a:extLst>
                    <a:ext uri="{9D8B030D-6E8A-4147-A177-3AD203B41FA5}">
                      <a16:colId xmlns:a16="http://schemas.microsoft.com/office/drawing/2014/main" xmlns="" val="20000"/>
                    </a:ext>
                  </a:extLst>
                </a:gridCol>
                <a:gridCol w="7056784">
                  <a:extLst>
                    <a:ext uri="{9D8B030D-6E8A-4147-A177-3AD203B41FA5}">
                      <a16:colId xmlns:a16="http://schemas.microsoft.com/office/drawing/2014/main" xmlns="" val="20001"/>
                    </a:ext>
                  </a:extLst>
                </a:gridCol>
              </a:tblGrid>
              <a:tr h="405988">
                <a:tc gridSpan="2">
                  <a:txBody>
                    <a:bodyPr/>
                    <a:lstStyle/>
                    <a:p>
                      <a:pPr algn="ctr"/>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事業主が講ずべき措置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409449">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1</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事業主の方針の明確化及びその周知・啓発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09449">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相談（苦情を含む）に応じ、適切に対応するために必要な体制の整備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409449">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3</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職場におけるハラスメントへの事後の迅速かつ適切な対応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409449">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4</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（妊娠・出産等に関するハラスメントの場合）</a:t>
                      </a:r>
                    </a:p>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職場における妊娠・出産等に関するハラスメントの原因や背景となる要因を解消するための措置</a:t>
                      </a:r>
                      <a:endPar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409449">
                <a:tc>
                  <a:txBody>
                    <a:bodyPr/>
                    <a:lstStyle/>
                    <a:p>
                      <a:pPr algn="ctr"/>
                      <a:r>
                        <a:rPr kumimoji="1" lang="en-US" altLang="ja-JP" sz="1400" dirty="0">
                          <a:latin typeface="メイリオ" panose="020B0604030504040204" pitchFamily="50" charset="-128"/>
                          <a:ea typeface="メイリオ" panose="020B0604030504040204" pitchFamily="50" charset="-128"/>
                          <a:cs typeface="メイリオ" panose="020B0604030504040204" pitchFamily="50" charset="-128"/>
                        </a:rPr>
                        <a:t>5</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併せて講ずべき措置（プライバシーの保護、不利益取扱いをしないことなど）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bl>
          </a:graphicData>
        </a:graphic>
      </p:graphicFrame>
      <p:sp>
        <p:nvSpPr>
          <p:cNvPr id="8" name="コンテンツ プレースホルダー 2"/>
          <p:cNvSpPr txBox="1">
            <a:spLocks/>
          </p:cNvSpPr>
          <p:nvPr/>
        </p:nvSpPr>
        <p:spPr>
          <a:xfrm>
            <a:off x="2555776" y="4545124"/>
            <a:ext cx="5976664" cy="324036"/>
          </a:xfrm>
          <a:prstGeom prst="rect">
            <a:avLst/>
          </a:prstGeom>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Font typeface="Wingdings 3"/>
              <a:buNone/>
            </a:pPr>
            <a:r>
              <a:rPr lang="ja-JP" altLang="en-US" sz="1800" dirty="0">
                <a:latin typeface="メイリオ" panose="020B0604030504040204" pitchFamily="50" charset="-128"/>
                <a:ea typeface="メイリオ" panose="020B0604030504040204" pitchFamily="50" charset="-128"/>
                <a:cs typeface="メイリオ" panose="020B0604030504040204" pitchFamily="50" charset="-128"/>
              </a:rPr>
              <a:t>　⇒職場の相談窓口や規定をチェックしてみましょう！</a:t>
            </a: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514350" indent="-514350">
              <a:buFont typeface="+mj-lt"/>
              <a:buAutoNum type="arabicPeriod"/>
            </a:pP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Wingdings 3"/>
              <a:buNone/>
            </a:pPr>
            <a:endParaRPr lang="en-US" altLang="ja-JP" sz="1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14</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402512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395536" y="320299"/>
            <a:ext cx="8568952" cy="576064"/>
          </a:xfrm>
        </p:spPr>
        <p:txBody>
          <a:bodyPr>
            <a:no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12. </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パワーハラスメント</a:t>
            </a:r>
            <a:r>
              <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rPr>
              <a:t>とは</a:t>
            </a:r>
          </a:p>
        </p:txBody>
      </p:sp>
      <p:sp>
        <p:nvSpPr>
          <p:cNvPr id="7" name="コンテンツ プレースホルダー 6"/>
          <p:cNvSpPr>
            <a:spLocks noGrp="1"/>
          </p:cNvSpPr>
          <p:nvPr>
            <p:ph sz="quarter" idx="1"/>
          </p:nvPr>
        </p:nvSpPr>
        <p:spPr>
          <a:xfrm>
            <a:off x="428342" y="1218876"/>
            <a:ext cx="8280920" cy="1044000"/>
          </a:xfrm>
          <a:prstGeom prst="roundRect">
            <a:avLst>
              <a:gd name="adj" fmla="val 14005"/>
            </a:avLst>
          </a:prstGeom>
          <a:solidFill>
            <a:srgbClr val="CCECFF"/>
          </a:solidFill>
          <a:ln/>
        </p:spPr>
        <p:style>
          <a:lnRef idx="2">
            <a:schemeClr val="accent2"/>
          </a:lnRef>
          <a:fillRef idx="1">
            <a:schemeClr val="lt1"/>
          </a:fillRef>
          <a:effectRef idx="0">
            <a:schemeClr val="accent2"/>
          </a:effectRef>
          <a:fontRef idx="minor">
            <a:schemeClr val="dk1"/>
          </a:fontRef>
        </p:style>
        <p:txBody>
          <a:bodyPr rtlCol="0" anchor="ctr" anchorCtr="0">
            <a:spAutoFit/>
          </a:bodyPr>
          <a:lstStyle/>
          <a:p>
            <a:pPr marL="0" indent="0">
              <a:lnSpc>
                <a:spcPct val="110000"/>
              </a:lnSpc>
              <a:buNone/>
            </a:pPr>
            <a:r>
              <a:rPr kumimoji="1"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職場のパワーハラスメント（パワハラ）とは、同じ職場で働く者に対して、職務上の地位や人間関係などの</a:t>
            </a:r>
            <a:r>
              <a:rPr lang="ja-JP" altLang="en-US" sz="17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職場内での優位性</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を背景に、</a:t>
            </a:r>
            <a:r>
              <a:rPr lang="ja-JP" altLang="en-US" sz="17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業務の適正な範囲</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を超えて、精神的・身体的苦痛を与える又は職場環境を悪化させる行為をいいます。</a:t>
            </a:r>
            <a:endParaRPr kumimoji="1" lang="en-US" altLang="ja-JP"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785030064"/>
              </p:ext>
            </p:extLst>
          </p:nvPr>
        </p:nvGraphicFramePr>
        <p:xfrm>
          <a:off x="453154" y="2779899"/>
          <a:ext cx="8261968" cy="3214338"/>
        </p:xfrm>
        <a:graphic>
          <a:graphicData uri="http://schemas.openxmlformats.org/drawingml/2006/table">
            <a:tbl>
              <a:tblPr firstRow="1" bandRow="1">
                <a:tableStyleId>{9DCAF9ED-07DC-4A11-8D7F-57B35C25682E}</a:tableStyleId>
              </a:tblPr>
              <a:tblGrid>
                <a:gridCol w="3617140"/>
                <a:gridCol w="4644828"/>
              </a:tblGrid>
              <a:tr h="141326">
                <a:tc>
                  <a:txBody>
                    <a:bodyPr/>
                    <a:lstStyle/>
                    <a:p>
                      <a:pPr algn="ctr"/>
                      <a:r>
                        <a:rPr kumimoji="1" lang="ja-JP" altLang="en-US" sz="1350" dirty="0" smtClean="0">
                          <a:latin typeface="Meiryo UI" panose="020B0604030504040204" pitchFamily="50" charset="-128"/>
                          <a:ea typeface="Meiryo UI" panose="020B0604030504040204" pitchFamily="50" charset="-128"/>
                          <a:cs typeface="Meiryo UI" panose="020B0604030504040204" pitchFamily="50" charset="-128"/>
                        </a:rPr>
                        <a:t>パワハラの行為類型</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R w="12700" cap="flat" cmpd="sng" algn="ctr">
                      <a:solidFill>
                        <a:schemeClr val="bg1"/>
                      </a:solidFill>
                      <a:prstDash val="solid"/>
                      <a:round/>
                      <a:headEnd type="none" w="med" len="med"/>
                      <a:tailEnd type="none" w="med" len="med"/>
                    </a:lnR>
                  </a:tcPr>
                </a:tc>
                <a:tc>
                  <a:txBody>
                    <a:bodyPr/>
                    <a:lstStyle/>
                    <a:p>
                      <a:pPr algn="ctr"/>
                      <a:r>
                        <a:rPr kumimoji="1" lang="ja-JP" altLang="en-US" sz="1350" dirty="0" smtClean="0">
                          <a:latin typeface="Meiryo UI" panose="020B0604030504040204" pitchFamily="50" charset="-128"/>
                          <a:ea typeface="Meiryo UI" panose="020B0604030504040204" pitchFamily="50" charset="-128"/>
                          <a:cs typeface="Meiryo UI" panose="020B0604030504040204" pitchFamily="50" charset="-128"/>
                        </a:rPr>
                        <a:t>典型例</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L w="12700" cap="flat" cmpd="sng" algn="ctr">
                      <a:solidFill>
                        <a:schemeClr val="bg1"/>
                      </a:solidFill>
                      <a:prstDash val="solid"/>
                      <a:round/>
                      <a:headEnd type="none" w="med" len="med"/>
                      <a:tailEnd type="none" w="med" len="med"/>
                    </a:lnL>
                  </a:tcPr>
                </a:tc>
              </a:tr>
              <a:tr h="0">
                <a:tc>
                  <a:txBody>
                    <a:bodyPr/>
                    <a:lstStyle/>
                    <a:p>
                      <a:pPr algn="l"/>
                      <a:r>
                        <a:rPr kumimoji="1" lang="ja-JP" altLang="en-US" sz="1450" dirty="0" smtClean="0">
                          <a:latin typeface="Meiryo UI" panose="020B0604030504040204" pitchFamily="50" charset="-128"/>
                          <a:ea typeface="Meiryo UI" panose="020B0604030504040204" pitchFamily="50" charset="-128"/>
                          <a:cs typeface="Meiryo UI" panose="020B0604030504040204" pitchFamily="50" charset="-128"/>
                        </a:rPr>
                        <a:t>①</a:t>
                      </a:r>
                      <a:r>
                        <a:rPr kumimoji="1" lang="ja-JP" altLang="en-US" sz="1450" b="1" dirty="0" smtClean="0">
                          <a:latin typeface="Meiryo UI" panose="020B0604030504040204" pitchFamily="50" charset="-128"/>
                          <a:ea typeface="Meiryo UI" panose="020B0604030504040204" pitchFamily="50" charset="-128"/>
                          <a:cs typeface="Meiryo UI" panose="020B0604030504040204" pitchFamily="50" charset="-128"/>
                        </a:rPr>
                        <a:t>身体的な攻撃</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（暴行・傷害）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R w="12700" cap="flat" cmpd="sng" algn="ctr">
                      <a:solidFill>
                        <a:schemeClr val="accent2"/>
                      </a:solidFill>
                      <a:prstDash val="solid"/>
                      <a:round/>
                      <a:headEnd type="none" w="med" len="med"/>
                      <a:tailEnd type="none" w="med" len="med"/>
                    </a:lnR>
                  </a:tcPr>
                </a:tc>
                <a:tc>
                  <a:txBody>
                    <a:bodyPr/>
                    <a:lstStyle/>
                    <a:p>
                      <a:pPr algn="l"/>
                      <a:r>
                        <a:rPr kumimoji="1" lang="ja-JP" altLang="en-US" sz="1350" dirty="0" smtClean="0">
                          <a:latin typeface="Meiryo UI" panose="020B0604030504040204" pitchFamily="50" charset="-128"/>
                          <a:ea typeface="Meiryo UI" panose="020B0604030504040204" pitchFamily="50" charset="-128"/>
                          <a:cs typeface="Meiryo UI" panose="020B0604030504040204" pitchFamily="50" charset="-128"/>
                        </a:rPr>
                        <a:t>叩く、殴る、蹴るなどの暴行を受ける。丸めたポスターで頭を叩く。</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L w="12700" cap="flat" cmpd="sng" algn="ctr">
                      <a:solidFill>
                        <a:schemeClr val="accent2"/>
                      </a:solidFill>
                      <a:prstDash val="solid"/>
                      <a:round/>
                      <a:headEnd type="none" w="med" len="med"/>
                      <a:tailEnd type="none" w="med" len="med"/>
                    </a:lnL>
                  </a:tcPr>
                </a:tc>
              </a:tr>
              <a:tr h="0">
                <a:tc>
                  <a:txBody>
                    <a:bodyPr/>
                    <a:lstStyle/>
                    <a:p>
                      <a:pPr marL="185738" indent="-185738" algn="l"/>
                      <a:r>
                        <a:rPr kumimoji="1" lang="ja-JP" altLang="en-US" sz="1450" dirty="0" smtClean="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450" b="1" dirty="0" smtClean="0">
                          <a:latin typeface="Meiryo UI" panose="020B0604030504040204" pitchFamily="50" charset="-128"/>
                          <a:ea typeface="Meiryo UI" panose="020B0604030504040204" pitchFamily="50" charset="-128"/>
                          <a:cs typeface="Meiryo UI" panose="020B0604030504040204" pitchFamily="50" charset="-128"/>
                        </a:rPr>
                        <a:t>精神的な攻撃</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（脅迫・名誉毀損・侮辱・ひどい</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暴言）</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R w="12700" cap="flat" cmpd="sng" algn="ctr">
                      <a:solidFill>
                        <a:schemeClr val="accent2"/>
                      </a:solidFill>
                      <a:prstDash val="solid"/>
                      <a:round/>
                      <a:headEnd type="none" w="med" len="med"/>
                      <a:tailEnd type="none" w="med" len="med"/>
                    </a:lnR>
                  </a:tcPr>
                </a:tc>
                <a:tc>
                  <a:txBody>
                    <a:bodyPr/>
                    <a:lstStyle/>
                    <a:p>
                      <a:pPr algn="l"/>
                      <a:r>
                        <a:rPr kumimoji="1" lang="ja-JP" altLang="en-US" sz="1350" dirty="0" smtClean="0">
                          <a:latin typeface="Meiryo UI" panose="020B0604030504040204" pitchFamily="50" charset="-128"/>
                          <a:ea typeface="Meiryo UI" panose="020B0604030504040204" pitchFamily="50" charset="-128"/>
                          <a:cs typeface="Meiryo UI" panose="020B0604030504040204" pitchFamily="50" charset="-128"/>
                        </a:rPr>
                        <a:t>同僚の目の前で叱責される。他の職員を宛先に含めてメールで罵倒される。必要以上に長時間にわたり、繰り返し執拗に叱る。</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L w="12700" cap="flat" cmpd="sng" algn="ctr">
                      <a:solidFill>
                        <a:schemeClr val="accent2"/>
                      </a:solidFill>
                      <a:prstDash val="solid"/>
                      <a:round/>
                      <a:headEnd type="none" w="med" len="med"/>
                      <a:tailEnd type="none" w="med" len="med"/>
                    </a:lnL>
                  </a:tcPr>
                </a:tc>
              </a:tr>
              <a:tr h="0">
                <a:tc>
                  <a:txBody>
                    <a:bodyPr/>
                    <a:lstStyle/>
                    <a:p>
                      <a:pPr marL="187200" indent="-187200" algn="l"/>
                      <a:r>
                        <a:rPr kumimoji="1" lang="ja-JP" altLang="en-US" sz="1450" dirty="0" smtClean="0">
                          <a:latin typeface="Meiryo UI" panose="020B0604030504040204" pitchFamily="50" charset="-128"/>
                          <a:ea typeface="Meiryo UI" panose="020B0604030504040204" pitchFamily="50" charset="-128"/>
                          <a:cs typeface="Meiryo UI" panose="020B0604030504040204" pitchFamily="50" charset="-128"/>
                        </a:rPr>
                        <a:t>③</a:t>
                      </a:r>
                      <a:r>
                        <a:rPr kumimoji="1" lang="ja-JP" altLang="en-US" sz="1450" b="1" dirty="0" smtClean="0">
                          <a:latin typeface="Meiryo UI" panose="020B0604030504040204" pitchFamily="50" charset="-128"/>
                          <a:ea typeface="Meiryo UI" panose="020B0604030504040204" pitchFamily="50" charset="-128"/>
                          <a:cs typeface="Meiryo UI" panose="020B0604030504040204" pitchFamily="50" charset="-128"/>
                        </a:rPr>
                        <a:t>人間関係からの切り離し</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（隔離・仲間外し・</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無視）</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R w="12700" cap="flat" cmpd="sng" algn="ctr">
                      <a:solidFill>
                        <a:schemeClr val="accent2"/>
                      </a:solidFill>
                      <a:prstDash val="solid"/>
                      <a:round/>
                      <a:headEnd type="none" w="med" len="med"/>
                      <a:tailEnd type="none" w="med" len="med"/>
                    </a:lnR>
                  </a:tcPr>
                </a:tc>
                <a:tc>
                  <a:txBody>
                    <a:bodyPr/>
                    <a:lstStyle/>
                    <a:p>
                      <a:pPr algn="l"/>
                      <a:r>
                        <a:rPr kumimoji="1" lang="en-US" altLang="ja-JP" sz="135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350" dirty="0" smtClean="0">
                          <a:latin typeface="Meiryo UI" panose="020B0604030504040204" pitchFamily="50" charset="-128"/>
                          <a:ea typeface="Meiryo UI" panose="020B0604030504040204" pitchFamily="50" charset="-128"/>
                          <a:cs typeface="Meiryo UI" panose="020B0604030504040204" pitchFamily="50" charset="-128"/>
                        </a:rPr>
                        <a:t>人だけ別室に席をうつされる。強制的に自宅待機を命じられる。送別会に出席させない。</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L w="12700" cap="flat" cmpd="sng" algn="ctr">
                      <a:solidFill>
                        <a:schemeClr val="accent2"/>
                      </a:solidFill>
                      <a:prstDash val="solid"/>
                      <a:round/>
                      <a:headEnd type="none" w="med" len="med"/>
                      <a:tailEnd type="none" w="med" len="med"/>
                    </a:lnL>
                  </a:tcPr>
                </a:tc>
              </a:tr>
              <a:tr h="0">
                <a:tc>
                  <a:txBody>
                    <a:bodyPr/>
                    <a:lstStyle/>
                    <a:p>
                      <a:pPr marL="187200" indent="-187200" algn="l"/>
                      <a:r>
                        <a:rPr kumimoji="1" lang="ja-JP" altLang="en-US" sz="1450" dirty="0" smtClean="0">
                          <a:latin typeface="Meiryo UI" panose="020B0604030504040204" pitchFamily="50" charset="-128"/>
                          <a:ea typeface="Meiryo UI" panose="020B0604030504040204" pitchFamily="50" charset="-128"/>
                          <a:cs typeface="Meiryo UI" panose="020B0604030504040204" pitchFamily="50" charset="-128"/>
                        </a:rPr>
                        <a:t>④</a:t>
                      </a:r>
                      <a:r>
                        <a:rPr kumimoji="1" lang="ja-JP" altLang="en-US" sz="1450" b="1" dirty="0" smtClean="0">
                          <a:latin typeface="Meiryo UI" panose="020B0604030504040204" pitchFamily="50" charset="-128"/>
                          <a:ea typeface="Meiryo UI" panose="020B0604030504040204" pitchFamily="50" charset="-128"/>
                          <a:cs typeface="Meiryo UI" panose="020B0604030504040204" pitchFamily="50" charset="-128"/>
                        </a:rPr>
                        <a:t>過大な要求</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（業務上明らかに不要なことや遂行</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不可能なことの強制、仕事の妨害）</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R w="12700" cap="flat" cmpd="sng" algn="ctr">
                      <a:solidFill>
                        <a:schemeClr val="accent2"/>
                      </a:solidFill>
                      <a:prstDash val="solid"/>
                      <a:round/>
                      <a:headEnd type="none" w="med" len="med"/>
                      <a:tailEnd type="none" w="med" len="med"/>
                    </a:lnR>
                  </a:tcPr>
                </a:tc>
                <a:tc>
                  <a:txBody>
                    <a:bodyPr/>
                    <a:lstStyle/>
                    <a:p>
                      <a:pPr algn="l"/>
                      <a:r>
                        <a:rPr kumimoji="1" lang="ja-JP" altLang="en-US" sz="1350" dirty="0" smtClean="0">
                          <a:latin typeface="Meiryo UI" panose="020B0604030504040204" pitchFamily="50" charset="-128"/>
                          <a:ea typeface="Meiryo UI" panose="020B0604030504040204" pitchFamily="50" charset="-128"/>
                          <a:cs typeface="Meiryo UI" panose="020B0604030504040204" pitchFamily="50" charset="-128"/>
                        </a:rPr>
                        <a:t>新人で仕事のやり方もわからないのに、他の人の仕事まで押しつけられて、同僚は、皆先に帰ってしまった。</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L w="12700" cap="flat" cmpd="sng" algn="ctr">
                      <a:solidFill>
                        <a:schemeClr val="accent2"/>
                      </a:solidFill>
                      <a:prstDash val="solid"/>
                      <a:round/>
                      <a:headEnd type="none" w="med" len="med"/>
                      <a:tailEnd type="none" w="med" len="med"/>
                    </a:lnL>
                  </a:tcPr>
                </a:tc>
              </a:tr>
              <a:tr h="0">
                <a:tc>
                  <a:txBody>
                    <a:bodyPr/>
                    <a:lstStyle/>
                    <a:p>
                      <a:pPr marL="187200" indent="-187200" algn="l"/>
                      <a:r>
                        <a:rPr kumimoji="1" lang="ja-JP" altLang="en-US" sz="1450" dirty="0" smtClean="0">
                          <a:latin typeface="Meiryo UI" panose="020B0604030504040204" pitchFamily="50" charset="-128"/>
                          <a:ea typeface="Meiryo UI" panose="020B0604030504040204" pitchFamily="50" charset="-128"/>
                          <a:cs typeface="Meiryo UI" panose="020B0604030504040204" pitchFamily="50" charset="-128"/>
                        </a:rPr>
                        <a:t>⑤</a:t>
                      </a:r>
                      <a:r>
                        <a:rPr kumimoji="1" lang="ja-JP" altLang="en-US" sz="1450" b="1" dirty="0" smtClean="0">
                          <a:latin typeface="Meiryo UI" panose="020B0604030504040204" pitchFamily="50" charset="-128"/>
                          <a:ea typeface="Meiryo UI" panose="020B0604030504040204" pitchFamily="50" charset="-128"/>
                          <a:cs typeface="Meiryo UI" panose="020B0604030504040204" pitchFamily="50" charset="-128"/>
                        </a:rPr>
                        <a:t>過小な要求</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（業務上の合理性なく、能力や経験とかけ離れた程度の低い仕事を命じることや仕事を与えないこと）</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R w="12700" cap="flat" cmpd="sng" algn="ctr">
                      <a:solidFill>
                        <a:schemeClr val="accent2"/>
                      </a:solidFill>
                      <a:prstDash val="solid"/>
                      <a:round/>
                      <a:headEnd type="none" w="med" len="med"/>
                      <a:tailEnd type="none" w="med" len="med"/>
                    </a:lnR>
                  </a:tcPr>
                </a:tc>
                <a:tc>
                  <a:txBody>
                    <a:bodyPr/>
                    <a:lstStyle/>
                    <a:p>
                      <a:pPr algn="l"/>
                      <a:r>
                        <a:rPr kumimoji="1" lang="ja-JP" altLang="en-US" sz="1350" dirty="0" smtClean="0">
                          <a:latin typeface="Meiryo UI" panose="020B0604030504040204" pitchFamily="50" charset="-128"/>
                          <a:ea typeface="Meiryo UI" panose="020B0604030504040204" pitchFamily="50" charset="-128"/>
                          <a:cs typeface="Meiryo UI" panose="020B0604030504040204" pitchFamily="50" charset="-128"/>
                        </a:rPr>
                        <a:t>運転手なのに営業所の草むしりだけを命じられる。事務職なのに倉庫業務だけを命じられる。</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L w="12700" cap="flat" cmpd="sng" algn="ctr">
                      <a:solidFill>
                        <a:schemeClr val="accent2"/>
                      </a:solidFill>
                      <a:prstDash val="solid"/>
                      <a:round/>
                      <a:headEnd type="none" w="med" len="med"/>
                      <a:tailEnd type="none" w="med" len="med"/>
                    </a:lnL>
                  </a:tcPr>
                </a:tc>
              </a:tr>
              <a:tr h="0">
                <a:tc>
                  <a:txBody>
                    <a:bodyPr/>
                    <a:lstStyle/>
                    <a:p>
                      <a:pPr algn="l"/>
                      <a:r>
                        <a:rPr kumimoji="1" lang="ja-JP" altLang="en-US" sz="1450" dirty="0" smtClean="0">
                          <a:latin typeface="Meiryo UI" panose="020B0604030504040204" pitchFamily="50" charset="-128"/>
                          <a:ea typeface="Meiryo UI" panose="020B0604030504040204" pitchFamily="50" charset="-128"/>
                          <a:cs typeface="Meiryo UI" panose="020B0604030504040204" pitchFamily="50" charset="-128"/>
                        </a:rPr>
                        <a:t>⑥</a:t>
                      </a:r>
                      <a:r>
                        <a:rPr kumimoji="1" lang="ja-JP" altLang="en-US" sz="1450" b="1" dirty="0" smtClean="0">
                          <a:latin typeface="Meiryo UI" panose="020B0604030504040204" pitchFamily="50" charset="-128"/>
                          <a:ea typeface="Meiryo UI" panose="020B0604030504040204" pitchFamily="50" charset="-128"/>
                          <a:cs typeface="Meiryo UI" panose="020B0604030504040204" pitchFamily="50" charset="-128"/>
                        </a:rPr>
                        <a:t>個の侵害</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（私的なことに過度に立ち入ること）</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R w="12700" cap="flat" cmpd="sng" algn="ctr">
                      <a:solidFill>
                        <a:schemeClr val="accent2"/>
                      </a:solidFill>
                      <a:prstDash val="solid"/>
                      <a:round/>
                      <a:headEnd type="none" w="med" len="med"/>
                      <a:tailEnd type="none" w="med" len="med"/>
                    </a:lnR>
                  </a:tcPr>
                </a:tc>
                <a:tc>
                  <a:txBody>
                    <a:bodyPr/>
                    <a:lstStyle/>
                    <a:p>
                      <a:pPr algn="l"/>
                      <a:r>
                        <a:rPr kumimoji="1" lang="ja-JP" altLang="en-US" sz="1350" dirty="0" smtClean="0">
                          <a:latin typeface="Meiryo UI" panose="020B0604030504040204" pitchFamily="50" charset="-128"/>
                          <a:ea typeface="Meiryo UI" panose="020B0604030504040204" pitchFamily="50" charset="-128"/>
                          <a:cs typeface="Meiryo UI" panose="020B0604030504040204" pitchFamily="50" charset="-128"/>
                        </a:rPr>
                        <a:t>交際相手について執拗に問われる。妻に対する悪口を言われる。</a:t>
                      </a:r>
                      <a:endParaRPr kumimoji="1" lang="ja-JP" altLang="en-US" sz="13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12955" marR="112955" marT="53247" marB="53247" anchor="ctr">
                    <a:lnL w="12700" cap="flat" cmpd="sng" algn="ctr">
                      <a:solidFill>
                        <a:schemeClr val="accent2"/>
                      </a:solidFill>
                      <a:prstDash val="solid"/>
                      <a:round/>
                      <a:headEnd type="none" w="med" len="med"/>
                      <a:tailEnd type="none" w="med" len="med"/>
                    </a:lnL>
                  </a:tcPr>
                </a:tc>
              </a:tr>
            </a:tbl>
          </a:graphicData>
        </a:graphic>
      </p:graphicFrame>
      <p:sp>
        <p:nvSpPr>
          <p:cNvPr id="9" name="テキスト ボックス 8"/>
          <p:cNvSpPr txBox="1"/>
          <p:nvPr/>
        </p:nvSpPr>
        <p:spPr>
          <a:xfrm>
            <a:off x="437173" y="6015648"/>
            <a:ext cx="8520709" cy="276999"/>
          </a:xfrm>
          <a:prstGeom prst="rect">
            <a:avLst/>
          </a:prstGeom>
          <a:noFill/>
        </p:spPr>
        <p:txBody>
          <a:bodyPr wrap="square" rtlCol="0">
            <a:spAutoFit/>
          </a:bodyPr>
          <a:lstStyle/>
          <a:p>
            <a:r>
              <a:rPr kumimoji="1" lang="en-US" altLang="ja-JP" sz="1200" dirty="0" smtClean="0">
                <a:latin typeface="+mn-ea"/>
                <a:cs typeface="メイリオ" panose="020B0604030504040204" pitchFamily="50" charset="-128"/>
              </a:rPr>
              <a:t>※</a:t>
            </a:r>
            <a:r>
              <a:rPr kumimoji="1" lang="ja-JP" altLang="en-US" sz="1200" dirty="0" smtClean="0">
                <a:latin typeface="+mn-ea"/>
                <a:cs typeface="メイリオ" panose="020B0604030504040204" pitchFamily="50" charset="-128"/>
              </a:rPr>
              <a:t>パワハラの定義と６つの行為類型は、「職場のいじめ・嫌がらせ問題に関する円卓会議ワーキンググループ報告書」によります。</a:t>
            </a:r>
            <a:endParaRPr kumimoji="1" lang="ja-JP" altLang="en-US" sz="1200" dirty="0">
              <a:latin typeface="+mn-ea"/>
              <a:cs typeface="メイリオ" panose="020B0604030504040204" pitchFamily="50" charset="-128"/>
            </a:endParaRPr>
          </a:p>
        </p:txBody>
      </p:sp>
      <p:sp>
        <p:nvSpPr>
          <p:cNvPr id="10" name="テキスト ボックス 9"/>
          <p:cNvSpPr txBox="1"/>
          <p:nvPr/>
        </p:nvSpPr>
        <p:spPr>
          <a:xfrm>
            <a:off x="404602" y="2419519"/>
            <a:ext cx="6352248"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パワハラの</a:t>
            </a:r>
            <a:r>
              <a:rPr kumimoji="1"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類型</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latin typeface="+mn-ea"/>
                <a:cs typeface="Meiryo UI" panose="020B0604030504040204" pitchFamily="50" charset="-128"/>
              </a:rPr>
              <a:t>　 （注）すべてを網羅するものではありません。</a:t>
            </a:r>
            <a:endParaRPr kumimoji="1" lang="ja-JP" altLang="en-US" sz="1400" dirty="0">
              <a:latin typeface="+mn-ea"/>
              <a:cs typeface="Meiryo UI" panose="020B0604030504040204" pitchFamily="50" charset="-128"/>
            </a:endParaRPr>
          </a:p>
        </p:txBody>
      </p:sp>
    </p:spTree>
    <p:extLst>
      <p:ext uri="{BB962C8B-B14F-4D97-AF65-F5344CB8AC3E}">
        <p14:creationId xmlns:p14="http://schemas.microsoft.com/office/powerpoint/2010/main" val="37909761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480762" y="1586039"/>
            <a:ext cx="8208000" cy="4428000"/>
          </a:xfrm>
          <a:prstGeom prst="roundRect">
            <a:avLst>
              <a:gd name="adj" fmla="val 6930"/>
            </a:avLst>
          </a:prstGeom>
          <a:solidFill>
            <a:schemeClr val="accent2">
              <a:lumMod val="20000"/>
              <a:lumOff val="80000"/>
            </a:schemeClr>
          </a:solidFill>
          <a:ln>
            <a:solidFill>
              <a:schemeClr val="accent2"/>
            </a:solidFill>
          </a:ln>
          <a:effectLst>
            <a:outerShdw blurRad="50800" dist="38100" dir="2700000" algn="tl" rotWithShape="0">
              <a:prstClr val="black">
                <a:alpha val="40000"/>
              </a:prstClr>
            </a:outerShdw>
          </a:effectLst>
        </p:spPr>
        <p:style>
          <a:lnRef idx="2">
            <a:schemeClr val="accent1"/>
          </a:lnRef>
          <a:fillRef idx="1">
            <a:schemeClr val="lt1"/>
          </a:fillRef>
          <a:effectRef idx="0">
            <a:schemeClr val="accent1"/>
          </a:effectRef>
          <a:fontRef idx="minor">
            <a:schemeClr val="dk1"/>
          </a:fontRef>
        </p:style>
        <p:txBody>
          <a:bodyPr rtlCol="0" anchor="ctr" anchorCtr="0"/>
          <a:lstStyle/>
          <a:p>
            <a:pPr marL="342900" indent="-311150">
              <a:spcAft>
                <a:spcPts val="800"/>
              </a:spcAft>
              <a:buClr>
                <a:schemeClr val="accent2">
                  <a:lumMod val="75000"/>
                </a:schemeClr>
              </a:buClr>
              <a:buFont typeface="Wingdings" panose="05000000000000000000" pitchFamily="2" charset="2"/>
              <a:buChar char="n"/>
            </a:pP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パワーハラスメントの内容や要因について十分に理解しましょう。</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11150">
              <a:spcAft>
                <a:spcPts val="800"/>
              </a:spcAft>
              <a:buClr>
                <a:schemeClr val="accent2">
                  <a:lumMod val="75000"/>
                </a:schemeClr>
              </a:buClr>
              <a:buFont typeface="Wingdings" panose="05000000000000000000" pitchFamily="2" charset="2"/>
              <a:buChar char="n"/>
            </a:pP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自ら</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の行為がパワーハラスメントとなっていないか</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注意しましょう。</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11150">
              <a:spcAft>
                <a:spcPts val="800"/>
              </a:spcAft>
              <a:buClr>
                <a:schemeClr val="accent2">
                  <a:lumMod val="75000"/>
                </a:schemeClr>
              </a:buClr>
              <a:buFont typeface="Wingdings" panose="05000000000000000000" pitchFamily="2" charset="2"/>
              <a:buChar char="n"/>
            </a:pP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隠れた</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パワーハラスメントがないか、周囲のメンバーの変化に</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注意しましょう。</a:t>
            </a:r>
            <a:endParaRPr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11150">
              <a:spcAft>
                <a:spcPts val="400"/>
              </a:spcAft>
              <a:buClr>
                <a:schemeClr val="accent2">
                  <a:lumMod val="75000"/>
                </a:schemeClr>
              </a:buClr>
              <a:buFont typeface="Wingdings" panose="05000000000000000000" pitchFamily="2" charset="2"/>
              <a:buChar char="n"/>
            </a:pP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上司・部下、従業員同士のコミュニケーションを活性化させしましょう。</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00100" lvl="1" indent="-342900">
              <a:spcAft>
                <a:spcPts val="400"/>
              </a:spcAft>
              <a:buClr>
                <a:schemeClr val="accent2">
                  <a:lumMod val="75000"/>
                </a:schemeClr>
              </a:buClr>
              <a:buFont typeface="Wingdings" panose="05000000000000000000" pitchFamily="2" charset="2"/>
              <a:buChar char="ü"/>
            </a:pP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日常的な会話を心がける</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00100" lvl="1" indent="-342900">
              <a:spcAft>
                <a:spcPts val="400"/>
              </a:spcAft>
              <a:buClr>
                <a:schemeClr val="accent2">
                  <a:lumMod val="75000"/>
                </a:schemeClr>
              </a:buClr>
              <a:buFont typeface="Wingdings" panose="05000000000000000000" pitchFamily="2" charset="2"/>
              <a:buChar char="ü"/>
            </a:pP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定期的に面談やミーティングを行う</a:t>
            </a:r>
            <a:endParaRPr lang="en-US" altLang="ja-JP"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00100" lvl="1" indent="-342900">
              <a:spcAft>
                <a:spcPts val="800"/>
              </a:spcAft>
              <a:buClr>
                <a:schemeClr val="accent2">
                  <a:lumMod val="75000"/>
                </a:schemeClr>
              </a:buClr>
              <a:buFont typeface="Wingdings" panose="05000000000000000000" pitchFamily="2" charset="2"/>
              <a:buChar char="ü"/>
            </a:pP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や同僚からパワーハラスメントを受けたと</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感じたら、一人</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で悩まないで、周囲の人や相談窓口に気軽に相談して</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みる</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11150">
              <a:spcAft>
                <a:spcPts val="400"/>
              </a:spcAft>
              <a:buClr>
                <a:schemeClr val="accent2">
                  <a:lumMod val="75000"/>
                </a:schemeClr>
              </a:buClr>
              <a:buFont typeface="Wingdings" panose="05000000000000000000" pitchFamily="2" charset="2"/>
              <a:buChar char="n"/>
            </a:pP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自分の感情をコントロールするスキルを身につけましょう。</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00100" lvl="1" indent="-342900">
              <a:spcAft>
                <a:spcPts val="400"/>
              </a:spcAft>
              <a:buClr>
                <a:schemeClr val="accent2">
                  <a:lumMod val="75000"/>
                </a:schemeClr>
              </a:buClr>
              <a:buFont typeface="Wingdings" panose="05000000000000000000" pitchFamily="2" charset="2"/>
              <a:buChar char="ü"/>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自分の感情に</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気付く（怒り</a:t>
            </a: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、怖れ、悲しみ、焦り、</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妬み、・・・）</a:t>
            </a:r>
            <a:endPar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800100" lvl="1" indent="-342900">
              <a:spcAft>
                <a:spcPts val="400"/>
              </a:spcAft>
              <a:buClr>
                <a:schemeClr val="accent2">
                  <a:lumMod val="75000"/>
                </a:schemeClr>
              </a:buClr>
              <a:buFont typeface="Wingdings" panose="05000000000000000000" pitchFamily="2" charset="2"/>
              <a:buChar char="ü"/>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相手を見て接し方を工夫する</a:t>
            </a:r>
          </a:p>
          <a:p>
            <a:pPr marL="800100" lvl="1" indent="-342900">
              <a:buClr>
                <a:schemeClr val="accent2">
                  <a:lumMod val="75000"/>
                </a:schemeClr>
              </a:buClr>
              <a:buFont typeface="Wingdings" panose="05000000000000000000" pitchFamily="2" charset="2"/>
              <a:buChar char="ü"/>
            </a:pPr>
            <a:r>
              <a:rPr lang="ja-JP" altLang="en-US"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不要な誤解を招かないコミュニケーションを</a:t>
            </a:r>
            <a:r>
              <a:rPr lang="ja-JP" altLang="en-US" sz="1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心掛ける</a:t>
            </a:r>
            <a:endParaRPr lang="en-US" altLang="ja-JP" sz="1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a:xfrm>
            <a:off x="394716" y="237922"/>
            <a:ext cx="8229600" cy="792088"/>
          </a:xfrm>
        </p:spPr>
        <p:txBody>
          <a:bodyPr anchor="ctr" anchorCtr="0">
            <a:norm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13.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パワーハラスメントを起こさないために</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1"/>
          <p:cNvSpPr txBox="1">
            <a:spLocks/>
          </p:cNvSpPr>
          <p:nvPr/>
        </p:nvSpPr>
        <p:spPr>
          <a:xfrm>
            <a:off x="467544" y="188640"/>
            <a:ext cx="8229600" cy="990600"/>
          </a:xfrm>
          <a:prstGeom prst="rect">
            <a:avLst/>
          </a:prstGeom>
        </p:spPr>
        <p:txBody>
          <a:bodyPr vert="horz" anchor="ctr" anchorCtr="0">
            <a:normAutofit/>
          </a:bodyPr>
          <a:lstStyle>
            <a:lvl1pPr algn="l" rtl="0" eaLnBrk="1" latinLnBrk="0" hangingPunct="1">
              <a:spcBef>
                <a:spcPct val="0"/>
              </a:spcBef>
              <a:buNone/>
              <a:defRPr kumimoji="1" sz="3200" kern="1200">
                <a:solidFill>
                  <a:schemeClr val="tx1"/>
                </a:solidFill>
                <a:latin typeface="+mj-lt"/>
                <a:ea typeface="+mj-ea"/>
                <a:cs typeface="+mj-cs"/>
              </a:defRPr>
            </a:lvl1pPr>
          </a:lstStyle>
          <a:p>
            <a:endParaRPr lang="ja-JP" altLang="en-US" dirty="0"/>
          </a:p>
        </p:txBody>
      </p:sp>
      <p:sp>
        <p:nvSpPr>
          <p:cNvPr id="16" name="正方形/長方形 15">
            <a:extLst>
              <a:ext uri="{FF2B5EF4-FFF2-40B4-BE49-F238E27FC236}">
                <a16:creationId xmlns:a16="http://schemas.microsoft.com/office/drawing/2014/main" xmlns="" id="{7374C444-9B32-45AE-8E65-CD52242AA588}"/>
              </a:ext>
            </a:extLst>
          </p:cNvPr>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テキスト ボックス 18"/>
          <p:cNvSpPr txBox="1"/>
          <p:nvPr/>
        </p:nvSpPr>
        <p:spPr>
          <a:xfrm>
            <a:off x="467545" y="1149020"/>
            <a:ext cx="8208912"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パワー</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ハラスメントを防止</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ためには、以下などの点が大切です。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6939088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3256" y="135694"/>
            <a:ext cx="8279094" cy="990600"/>
          </a:xfrm>
        </p:spPr>
        <p:txBody>
          <a:bodyPr anchor="ctr" anchorCtr="0">
            <a:normAutofit/>
          </a:bodyPr>
          <a:lstStyle/>
          <a:p>
            <a:pPr marL="676275" indent="-676275"/>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14. </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ハラスメントに関する相談</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対応の流れ</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378940" y="1147324"/>
            <a:ext cx="8468498" cy="738664"/>
          </a:xfrm>
          <a:prstGeom prst="rect">
            <a:avLst/>
          </a:prstGeom>
          <a:noFill/>
        </p:spPr>
        <p:txBody>
          <a:bodyPr wrap="square" rtlCol="0">
            <a:noAutofit/>
          </a:bodyPr>
          <a:lstStyle/>
          <a:p>
            <a:r>
              <a:rPr lang="ja-JP" altLang="en-US" dirty="0">
                <a:latin typeface="メイリオ" panose="020B0604030504040204" pitchFamily="50" charset="-128"/>
                <a:ea typeface="メイリオ" panose="020B0604030504040204" pitchFamily="50" charset="-128"/>
                <a:cs typeface="メイリオ" panose="020B0604030504040204" pitchFamily="50" charset="-128"/>
              </a:rPr>
              <a:t>　職場におけるハラスメント事案が発生した場合には、以下の流れで相談対応を行います。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図表 2"/>
          <p:cNvGraphicFramePr/>
          <p:nvPr>
            <p:extLst>
              <p:ext uri="{D42A27DB-BD31-4B8C-83A1-F6EECF244321}">
                <p14:modId xmlns:p14="http://schemas.microsoft.com/office/powerpoint/2010/main" val="4010982251"/>
              </p:ext>
            </p:extLst>
          </p:nvPr>
        </p:nvGraphicFramePr>
        <p:xfrm>
          <a:off x="743074" y="1638092"/>
          <a:ext cx="7632848" cy="4085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テキスト ボックス 4"/>
          <p:cNvSpPr txBox="1"/>
          <p:nvPr/>
        </p:nvSpPr>
        <p:spPr>
          <a:xfrm>
            <a:off x="596264" y="2818265"/>
            <a:ext cx="2501006" cy="1008112"/>
          </a:xfrm>
          <a:prstGeom prst="rect">
            <a:avLst/>
          </a:prstGeom>
          <a:noFill/>
        </p:spPr>
        <p:txBody>
          <a:bodyPr wrap="square" rtlCol="0">
            <a:noAutofit/>
          </a:bodyPr>
          <a:lstStyle/>
          <a:p>
            <a:pPr marL="165100" indent="-165100"/>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・相談にあたっては、プライバシーは厳守します。</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65100" indent="-165100"/>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・相談したことで、不利益を受けることは決してありません。</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6320638" y="3998959"/>
            <a:ext cx="2699792" cy="1569660"/>
          </a:xfrm>
          <a:prstGeom prst="rect">
            <a:avLst/>
          </a:prstGeom>
          <a:noFill/>
        </p:spPr>
        <p:txBody>
          <a:bodyPr wrap="square" rtlCol="0">
            <a:spAutoFit/>
          </a:bodyPr>
          <a:lstStyle/>
          <a:p>
            <a:pPr marL="157163" indent="-157163"/>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・被害状況</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・事実確認の結果</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57163"/>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人間関係、動機、時間・場所、</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質・頻度）</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・就業規則の規定内容</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・裁判例</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の要素を踏まえて検討し、実施します。</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609048" y="5344997"/>
            <a:ext cx="2520280" cy="646331"/>
          </a:xfrm>
          <a:prstGeom prst="rect">
            <a:avLst/>
          </a:prstGeom>
          <a:noFill/>
        </p:spPr>
        <p:txBody>
          <a:bodyPr wrap="square" rtlCol="0">
            <a:spAutoFit/>
          </a:bodyPr>
          <a:lstStyle/>
          <a:p>
            <a:pPr marL="157163" indent="-157163"/>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・会社の取組を説明します。</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・行為者が同様の問題を起こさないようフォローします。</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754249" y="5339569"/>
            <a:ext cx="2339102" cy="646331"/>
          </a:xfrm>
          <a:prstGeom prst="rect">
            <a:avLst/>
          </a:prstGeom>
          <a:noFill/>
        </p:spPr>
        <p:txBody>
          <a:bodyPr wrap="none" rtlCol="0">
            <a:spAutoFit/>
          </a:bodyPr>
          <a:lstStyle/>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・取組の定期的な検証、見直し</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・研修の実施</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・メッセージ配信等</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3325350" y="2819985"/>
            <a:ext cx="2587954" cy="1008112"/>
          </a:xfrm>
          <a:prstGeom prst="rect">
            <a:avLst/>
          </a:prstGeom>
          <a:noFill/>
        </p:spPr>
        <p:txBody>
          <a:bodyPr wrap="square" rtlCol="0">
            <a:noAutofit/>
          </a:bodyPr>
          <a:lstStyle/>
          <a:p>
            <a:pPr marL="157163" indent="-157163"/>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・行為者や第三者に事実確認を行う場合は、必ず相談者の了解を得ることとします。</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157163" indent="-157163"/>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・第三者として事実関係の確認に協力したことで、不利益を受けることは決してありません。</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正方形/長方形 11"/>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311901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60916" y="1355309"/>
            <a:ext cx="7350159" cy="4680000"/>
          </a:xfrm>
          <a:prstGeom prst="rect">
            <a:avLst/>
          </a:prstGeom>
          <a:solidFill>
            <a:srgbClr val="F6FBE9"/>
          </a:solidFill>
          <a:ln>
            <a:noFill/>
          </a:ln>
          <a:effectLst>
            <a:outerShdw blurRad="50800" dist="38100" dir="2700000" algn="tl" rotWithShape="0">
              <a:schemeClr val="accent1">
                <a:lumMod val="50000"/>
                <a:alpha val="40000"/>
              </a:schemeClr>
            </a:outerShdw>
          </a:effectLst>
        </p:spPr>
        <p:style>
          <a:lnRef idx="1">
            <a:schemeClr val="accent1"/>
          </a:lnRef>
          <a:fillRef idx="2">
            <a:schemeClr val="accent1"/>
          </a:fillRef>
          <a:effectRef idx="1">
            <a:schemeClr val="accent1"/>
          </a:effectRef>
          <a:fontRef idx="minor">
            <a:schemeClr val="dk1"/>
          </a:fontRef>
        </p:style>
        <p:txBody>
          <a:bodyPr rtlCol="0" anchor="t"/>
          <a:lstStyle/>
          <a:p>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860917" y="1427319"/>
            <a:ext cx="7350158" cy="4593565"/>
          </a:xfrm>
          <a:prstGeom prst="rect">
            <a:avLst/>
          </a:prstGeom>
          <a:noFill/>
        </p:spPr>
        <p:txBody>
          <a:bodyPr wrap="square" rtlCol="0" anchor="ctr" anchorCtr="0">
            <a:spAutoFit/>
          </a:bodyPr>
          <a:lstStyle/>
          <a:p>
            <a:pPr algn="dist">
              <a:lnSpc>
                <a:spcPts val="1500"/>
              </a:lnSpc>
              <a:spcBef>
                <a:spcPts val="600"/>
              </a:spcBef>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はじめに～研修の目的～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cs typeface="メイリオ" panose="020B0604030504040204" pitchFamily="50" charset="-128"/>
              </a:rPr>
              <a:t>1</a:t>
            </a: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セクシュアルハラスメントと</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は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2</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を起こさないため</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3</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セクシュアルハラスメントの背景になり得る言動について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4</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セクシュアルハラスメント行為者等の責任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5</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・出産等に関するハラスメントとは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6</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妊娠・出産等に関するハラスメントに関する法律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7</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妊娠・出産等に関するハラスメントの例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8</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妊娠・出産等に関するハラスメントに該当しない例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9</a:t>
            </a: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妊娠・出産等に関するハラスメントを起こさないために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11</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におけるハラスメントを考える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12</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事業主が講ずべき措置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14</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パワーハラスメントとは</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15</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パワーハラスメントを起こさないために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16</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ハラスメントに関する相談</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対応の流れ </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17</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でハラスメントが起きてしまったら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18</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lgn="dist">
              <a:lnSpc>
                <a:spcPts val="1500"/>
              </a:lnSpc>
              <a:spcBef>
                <a:spcPts val="600"/>
              </a:spcBef>
              <a:buFont typeface="+mj-lt"/>
              <a:buAutoNum type="arabicPeriod"/>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セルフチェック　</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19</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ホームベース 6"/>
          <p:cNvSpPr/>
          <p:nvPr/>
        </p:nvSpPr>
        <p:spPr>
          <a:xfrm>
            <a:off x="323528" y="386056"/>
            <a:ext cx="1752206" cy="498392"/>
          </a:xfrm>
          <a:prstGeom prst="homePlat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a:latin typeface="HG丸ｺﾞｼｯｸM-PRO" panose="020F0600000000000000" pitchFamily="50" charset="-128"/>
                <a:ea typeface="HG丸ｺﾞｼｯｸM-PRO" panose="020F0600000000000000" pitchFamily="50" charset="-128"/>
              </a:rPr>
              <a:t>目 次</a:t>
            </a:r>
          </a:p>
        </p:txBody>
      </p:sp>
    </p:spTree>
    <p:extLst>
      <p:ext uri="{BB962C8B-B14F-4D97-AF65-F5344CB8AC3E}">
        <p14:creationId xmlns:p14="http://schemas.microsoft.com/office/powerpoint/2010/main" val="1750301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2610" y="64924"/>
            <a:ext cx="8229600" cy="828328"/>
          </a:xfrm>
        </p:spPr>
        <p:txBody>
          <a:bodyPr>
            <a:norm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15. </a:t>
            </a:r>
            <a:r>
              <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rPr>
              <a:t>職場でハラスメントが起きてしまったら</a:t>
            </a:r>
          </a:p>
        </p:txBody>
      </p:sp>
      <p:sp>
        <p:nvSpPr>
          <p:cNvPr id="4" name="コンテンツ プレースホルダー 3"/>
          <p:cNvSpPr>
            <a:spLocks noGrp="1"/>
          </p:cNvSpPr>
          <p:nvPr>
            <p:ph sz="quarter" idx="1"/>
          </p:nvPr>
        </p:nvSpPr>
        <p:spPr>
          <a:xfrm>
            <a:off x="448962" y="1180249"/>
            <a:ext cx="8363272" cy="5154649"/>
          </a:xfrm>
        </p:spPr>
        <p:txBody>
          <a:bodyPr>
            <a:normAutofit/>
          </a:bodyPr>
          <a:lstStyle/>
          <a:p>
            <a:pPr>
              <a:lnSpc>
                <a:spcPct val="105000"/>
              </a:lnSpc>
              <a:buClr>
                <a:schemeClr val="accent2"/>
              </a:buClr>
              <a:buSzPct val="100000"/>
              <a:buFont typeface="Wingdings" panose="05000000000000000000" pitchFamily="2" charset="2"/>
              <a:buChar char="n"/>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ハラスメント行為を受けてしまったら</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ハラスメントは受け流しているだけでは状況は改善されません。「やめてください」「私は</a:t>
            </a: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イヤです」と意思をはっきり伝えましょう。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spcAft>
                <a:spcPts val="600"/>
              </a:spcAft>
              <a:buSzPct val="10000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一人で悩まず、上司や人事担当、社内または社外相談窓口に相談しましょう。</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spcAft>
                <a:spcPts val="600"/>
              </a:spcAft>
              <a:buSzPct val="10000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相談したことで会社から不利益な取扱いを受けることはありません。</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5000"/>
              </a:lnSpc>
              <a:buClr>
                <a:schemeClr val="accent2"/>
              </a:buClr>
              <a:buSzPct val="100000"/>
              <a:buFont typeface="Wingdings" panose="05000000000000000000" pitchFamily="2" charset="2"/>
              <a:buChar char="n"/>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ハラスメント行為に気付いたら</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spcAft>
                <a:spcPts val="600"/>
              </a:spcAft>
              <a:buSzPct val="10000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見て見ぬふりをせず、相談窓口に相談しましょう。他人ごとではなく、自らにも降りかかってくる可能性もあります。</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5000"/>
              </a:lnSpc>
              <a:buClr>
                <a:schemeClr val="accent2"/>
              </a:buClr>
              <a:buSzPct val="100000"/>
              <a:buFont typeface="Wingdings" panose="05000000000000000000" pitchFamily="2" charset="2"/>
              <a:buChar char="n"/>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ハラスメントに関する相談を受けたら</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プライバシーは厳守してください。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spcAft>
                <a:spcPts val="600"/>
              </a:spcAft>
              <a:buSzPct val="100000"/>
              <a:buFont typeface="Wingdings" panose="05000000000000000000" pitchFamily="2" charset="2"/>
              <a:buChar char="ü"/>
            </a:pPr>
            <a:r>
              <a:rPr lang="ja-JP" altLang="en-US" sz="14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相談者の了解を得て</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、上司や人事担当に報告し、対応について相談しましょう。</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ct val="105000"/>
              </a:lnSpc>
              <a:buClr>
                <a:schemeClr val="accent2"/>
              </a:buClr>
              <a:buSzPct val="100000"/>
              <a:buFont typeface="Wingdings" panose="05000000000000000000" pitchFamily="2" charset="2"/>
              <a:buChar char="n"/>
            </a:pP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ハラスメントに関して会社から事実関係の確認の協力を求められたら</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迅速・円滑な問題解決のため、事実関係の確認にご協力ください。</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協力したことで不利益な取扱いを受けることはありません。</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a:lnSpc>
                <a:spcPct val="105000"/>
              </a:lnSpc>
              <a:buSzPct val="100000"/>
              <a:buFont typeface="Wingdings" panose="05000000000000000000" pitchFamily="2" charset="2"/>
              <a:buChar char="ü"/>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被害者・行為者双方のプライバシーの保護に注意してください。</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8429206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4716" y="237922"/>
            <a:ext cx="8229600" cy="792088"/>
          </a:xfrm>
        </p:spPr>
        <p:txBody>
          <a:bodyPr anchor="ctr" anchorCtr="0">
            <a:norm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16. </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セルフチェック</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210396308"/>
              </p:ext>
            </p:extLst>
          </p:nvPr>
        </p:nvGraphicFramePr>
        <p:xfrm>
          <a:off x="576476" y="1202857"/>
          <a:ext cx="7992889" cy="4981050"/>
        </p:xfrm>
        <a:graphic>
          <a:graphicData uri="http://schemas.openxmlformats.org/drawingml/2006/table">
            <a:tbl>
              <a:tblPr firstRow="1">
                <a:tableStyleId>{5C22544A-7EE6-4342-B048-85BDC9FD1C3A}</a:tableStyleId>
              </a:tblPr>
              <a:tblGrid>
                <a:gridCol w="432048">
                  <a:extLst>
                    <a:ext uri="{9D8B030D-6E8A-4147-A177-3AD203B41FA5}">
                      <a16:colId xmlns:a16="http://schemas.microsoft.com/office/drawing/2014/main" xmlns="" val="20000"/>
                    </a:ext>
                  </a:extLst>
                </a:gridCol>
                <a:gridCol w="6984776">
                  <a:extLst>
                    <a:ext uri="{9D8B030D-6E8A-4147-A177-3AD203B41FA5}">
                      <a16:colId xmlns:a16="http://schemas.microsoft.com/office/drawing/2014/main" xmlns="" val="20001"/>
                    </a:ext>
                  </a:extLst>
                </a:gridCol>
                <a:gridCol w="576065">
                  <a:extLst>
                    <a:ext uri="{9D8B030D-6E8A-4147-A177-3AD203B41FA5}">
                      <a16:colId xmlns:a16="http://schemas.microsoft.com/office/drawing/2014/main" xmlns="" val="20002"/>
                    </a:ext>
                  </a:extLst>
                </a:gridCol>
              </a:tblGrid>
              <a:tr h="457200">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500"/>
                        </a:lnSpc>
                        <a:spcBef>
                          <a:spcPts val="0"/>
                        </a:spcBef>
                        <a:spcAft>
                          <a:spcPts val="0"/>
                        </a:spcAft>
                        <a:buClrTx/>
                        <a:buSzTx/>
                        <a:buFontTx/>
                        <a:buNone/>
                        <a:tabLst/>
                        <a:defRPr/>
                      </a:pPr>
                      <a:r>
                        <a:rPr lang="ja-JP" altLang="ja-JP" sz="1800" kern="100" dirty="0">
                          <a:latin typeface="メイリオ" panose="020B0604030504040204" pitchFamily="50" charset="-128"/>
                          <a:ea typeface="メイリオ" panose="020B0604030504040204" pitchFamily="50" charset="-128"/>
                          <a:cs typeface="メイリオ" panose="020B0604030504040204" pitchFamily="50" charset="-128"/>
                        </a:rPr>
                        <a:t>チェック項目</a:t>
                      </a:r>
                      <a:endParaRPr kumimoji="1" lang="ja-JP" altLang="en-US" sz="1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500"/>
                        </a:lnSpc>
                        <a:spcBef>
                          <a:spcPts val="0"/>
                        </a:spcBef>
                        <a:spcAft>
                          <a:spcPts val="0"/>
                        </a:spcAft>
                        <a:buClrTx/>
                        <a:buSzTx/>
                        <a:buFontTx/>
                        <a:buNone/>
                        <a:tabLst/>
                        <a:defRPr/>
                      </a:pPr>
                      <a:r>
                        <a:rPr kumimoji="1" lang="ja-JP" altLang="en-US" sz="18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451975">
                <a:tc>
                  <a:txBody>
                    <a:bodyPr/>
                    <a:lstStyle/>
                    <a:p>
                      <a:pPr algn="ctr">
                        <a:lnSpc>
                          <a:spcPts val="12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１</a:t>
                      </a: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女性社員を「○○ちゃん」と呼ぶのは親しみの表れであり、他意はない。</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451975">
                <a:tc>
                  <a:txBody>
                    <a:bodyPr/>
                    <a:lstStyle/>
                    <a:p>
                      <a:pPr algn="ctr">
                        <a:lnSpc>
                          <a:spcPts val="12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２</a:t>
                      </a: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「男のくせに根性がない」「女には仕事を任せられない」などと、つい言ってしまうことがある。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451975">
                <a:tc>
                  <a:txBody>
                    <a:bodyPr/>
                    <a:lstStyle/>
                    <a:p>
                      <a:pPr algn="ctr">
                        <a:lnSpc>
                          <a:spcPts val="12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３</a:t>
                      </a: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女性であるだけで、掃除や私用を強要することがある。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451975">
                <a:tc>
                  <a:txBody>
                    <a:bodyPr/>
                    <a:lstStyle/>
                    <a:p>
                      <a:pPr algn="ctr">
                        <a:lnSpc>
                          <a:spcPts val="12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４</a:t>
                      </a: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会社の懇親会の席で、お酒のお酌や隣に座ることを無理やりさせることがある。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451975">
                <a:tc>
                  <a:txBody>
                    <a:bodyPr/>
                    <a:lstStyle/>
                    <a:p>
                      <a:pPr algn="ctr">
                        <a:lnSpc>
                          <a:spcPts val="12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５</a:t>
                      </a: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部下の性的な事柄について、職場で話題にしてからかったりしたことがある。</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5"/>
                  </a:ext>
                </a:extLst>
              </a:tr>
              <a:tr h="451975">
                <a:tc>
                  <a:txBody>
                    <a:bodyPr/>
                    <a:lstStyle/>
                    <a:p>
                      <a:pPr algn="ctr">
                        <a:lnSpc>
                          <a:spcPts val="12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６</a:t>
                      </a: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子どもが小さいうちは母親は家庭で育児に専念すべきだと、職場で発言したことがある。</a:t>
                      </a: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6"/>
                  </a:ext>
                </a:extLst>
              </a:tr>
              <a:tr h="451975">
                <a:tc>
                  <a:txBody>
                    <a:bodyPr/>
                    <a:lstStyle/>
                    <a:p>
                      <a:pPr algn="ctr">
                        <a:lnSpc>
                          <a:spcPts val="12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７</a:t>
                      </a: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妊娠した女性社員からの申出がない場合は、業務内容について配慮する必要はないと思う。</a:t>
                      </a: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7"/>
                  </a:ext>
                </a:extLst>
              </a:tr>
              <a:tr h="451975">
                <a:tc>
                  <a:txBody>
                    <a:bodyPr/>
                    <a:lstStyle/>
                    <a:p>
                      <a:pPr algn="ctr">
                        <a:lnSpc>
                          <a:spcPts val="12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８</a:t>
                      </a: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一人目までは仕方ないが、二人目、三人目の産休・育休は、正直迷惑だと思う。</a:t>
                      </a: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8"/>
                  </a:ext>
                </a:extLst>
              </a:tr>
              <a:tr h="451975">
                <a:tc>
                  <a:txBody>
                    <a:bodyPr/>
                    <a:lstStyle/>
                    <a:p>
                      <a:pPr algn="ctr">
                        <a:lnSpc>
                          <a:spcPts val="12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９</a:t>
                      </a: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今の職場において、育休中の代替を補うのは難しいので、現在のメンバーに頑張ってもらうしかないと思う。</a:t>
                      </a: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9"/>
                  </a:ext>
                </a:extLst>
              </a:tr>
              <a:tr h="451975">
                <a:tc>
                  <a:txBody>
                    <a:bodyPr/>
                    <a:lstStyle/>
                    <a:p>
                      <a:pPr algn="ctr">
                        <a:lnSpc>
                          <a:spcPts val="1200"/>
                        </a:lnSpc>
                      </a:pP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10</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500"/>
                        </a:lnSpc>
                      </a:pP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自分の職場では、特定の社員にしかわからない仕事が多く、業務を把握できていない。</a:t>
                      </a:r>
                    </a:p>
                  </a:txBody>
                  <a:tcPr marL="99054" marR="99054"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200"/>
                        </a:lnSpc>
                      </a:pP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9054" marR="99054" marT="45739" marB="4573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10"/>
                  </a:ext>
                </a:extLst>
              </a:tr>
            </a:tbl>
          </a:graphicData>
        </a:graphic>
      </p:graphicFrame>
      <p:sp>
        <p:nvSpPr>
          <p:cNvPr id="6" name="正方形/長方形 5"/>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40602557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5292" y="209044"/>
            <a:ext cx="8229600" cy="828328"/>
          </a:xfrm>
        </p:spPr>
        <p:txBody>
          <a:bodyPr anchor="ctr" anchorCtr="0">
            <a:normAutofit/>
          </a:bodyPr>
          <a:lstStyle/>
          <a:p>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付録</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コンテンツ プレースホルダー 2"/>
          <p:cNvSpPr>
            <a:spLocks noGrp="1"/>
          </p:cNvSpPr>
          <p:nvPr>
            <p:ph sz="quarter" idx="1"/>
          </p:nvPr>
        </p:nvSpPr>
        <p:spPr>
          <a:xfrm>
            <a:off x="489568" y="1154463"/>
            <a:ext cx="8229600" cy="4891083"/>
          </a:xfrm>
        </p:spPr>
        <p:txBody>
          <a:bodyPr>
            <a:spAutoFit/>
          </a:bodyPr>
          <a:lstStyle/>
          <a:p>
            <a:pPr marL="0" indent="0">
              <a:spcAft>
                <a:spcPts val="600"/>
              </a:spcAft>
              <a:buNone/>
            </a:pPr>
            <a:r>
              <a:rPr kumimoji="1" lang="ja-JP" altLang="en-US" sz="1800" dirty="0" smtClean="0">
                <a:latin typeface="メイリオ" panose="020B0604030504040204" pitchFamily="50" charset="-128"/>
                <a:ea typeface="メイリオ" panose="020B0604030504040204" pitchFamily="50" charset="-128"/>
                <a:cs typeface="メイリオ" panose="020B0604030504040204" pitchFamily="50" charset="-128"/>
              </a:rPr>
              <a:t>　次ページ以降は、社内研修を実施する際に、別途配布したり、各企業の就業規則や相談窓口を記入して社内研修資料とするなど、適宜ご活用ください。</a:t>
            </a:r>
            <a:endParaRPr kumimoji="1" lang="en-US" altLang="ja-JP" sz="18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●セルフチェックの解説</a:t>
            </a:r>
            <a:endParaRPr lang="en-US" altLang="ja-JP"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セルフチェック</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の次ページに位置づける、別途配布するなど、研修の方法に応じて適宜ご活用ください。</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800"/>
              </a:spcBef>
              <a:buNone/>
            </a:pPr>
            <a:r>
              <a:rPr lang="ja-JP" altLang="en-US" sz="1800" dirty="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わが社のルール</a:t>
            </a:r>
            <a:endParaRPr lang="en-US" altLang="ja-JP"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事業主は</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、セクシュアルハラスメント及び</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係る言動を行った者については、厳正に対処する旨の方針・対処の内容を就業規則等の文書に規定し、管理・監督者を含む労働者に周知することが義務づけられています</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自社</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の就業規則等</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のハラスメントに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関する規定部分を引用して記載することで、自社のルールについて労働者への周知を図ってください。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spcBef>
                <a:spcPts val="800"/>
              </a:spcBef>
              <a:buNone/>
            </a:pPr>
            <a:r>
              <a:rPr lang="ja-JP" altLang="en-US"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●わが社の相談窓口</a:t>
            </a:r>
            <a:endParaRPr lang="en-US" altLang="ja-JP" sz="1800" dirty="0" smtClean="0">
              <a:solidFill>
                <a:schemeClr val="accent2">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事業主は、</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・出産等に関する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ハラスメントに</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対応する相談窓口を設置することが義務づけられています。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542925" indent="-276225">
              <a:spcBef>
                <a:spcPts val="300"/>
              </a:spcBef>
              <a:spcAft>
                <a:spcPts val="300"/>
              </a:spcAft>
              <a:buClr>
                <a:schemeClr val="accent2"/>
              </a:buClr>
              <a:buSzPct val="100000"/>
              <a:buFont typeface="Wingdings" panose="05000000000000000000" pitchFamily="2" charset="2"/>
              <a:buChar char="ü"/>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自社の相談窓口を記載し、労働者への周知を図ってください。</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0878772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5292" y="192860"/>
            <a:ext cx="8229600" cy="828328"/>
          </a:xfrm>
        </p:spPr>
        <p:txBody>
          <a:bodyPr anchor="ctr" anchorCtr="0">
            <a:normAutofit/>
          </a:bodyPr>
          <a:lstStyle/>
          <a:p>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セルフチェックの解説</a:t>
            </a:r>
            <a:endParaRPr kumimoji="1" lang="ja-JP" altLang="en-US" sz="2800" dirty="0"/>
          </a:p>
        </p:txBody>
      </p:sp>
      <p:sp>
        <p:nvSpPr>
          <p:cNvPr id="4" name="ノート プレースホルダー 2"/>
          <p:cNvSpPr txBox="1">
            <a:spLocks/>
          </p:cNvSpPr>
          <p:nvPr/>
        </p:nvSpPr>
        <p:spPr>
          <a:xfrm>
            <a:off x="559391" y="1111362"/>
            <a:ext cx="8050534" cy="5425765"/>
          </a:xfrm>
          <a:prstGeom prst="rect">
            <a:avLst/>
          </a:prstGeom>
        </p:spPr>
        <p:txBody>
          <a:bodyPr vert="horz">
            <a:sp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342900" indent="-342900">
              <a:spcBef>
                <a:spcPts val="500"/>
              </a:spcBef>
              <a:buClrTx/>
              <a:buSzPct val="100000"/>
              <a:buFont typeface="+mj-lt"/>
              <a:buAutoNum type="arabicPeriod"/>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女性だからという理由で「○○ちゃん」と呼びかけるというのは、会社で共に仕事をする人として尊重していない意識が背景にあることがあります。そのような意識はセクハラにつながることがあります。また、自分では親しみをこめたつもりであっても、呼ばれた方は不快に感じていることもありますので注意しましょう。</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性別役割分担意識に基づく発言と考えられます。セクハラの背景となり得る可能性がありますので、無意識のうちに発言していないか振り返ってみましょう。</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性別役割分担意識に基づく行動です。セクハラの背景になり得るだけではなく、配置における業務の配分にあたって、男女差別を禁じている男女雇用機会均等法に違反する可能性もあります。</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セクハラの原因、背景となり得ます。日頃からセクハラを発生させない言動を心掛けましょう。</a:t>
            </a:r>
            <a:endParaRPr lang="en-US" altLang="ja-JP" sz="1300" dirty="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性的な事柄をからかうことは、異性でも同性であっても、セクハラに該当します</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自分の考えを述べるだけでは妊娠・出産等に関するハラスメントに直ちに該当するものではありませんが、妊娠・出産した女性労働者や、妻が出産した男性労働者の前でこのような言動を行うことは、制度の利用を阻害するものとしてハラスメントになり得ます。</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軽易業務への転換や深夜業の免除など妊婦への措置は原則本人から請求するものですが、妊娠した女性労働者が諸制度を利用しやすいよう、皆が社内制度を理解しましょう。なお、労働基準法に基づき、一定の重量を超える物を運ぶ作業など、申し出がなくても妊娠した女性労働者を就かせてはならない業務があるので注意しましょう。</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単にこのような考えを持つにとどまらず、職場で妊娠・出産等、育休等に関する否定的な言動を行うことは、ハラスメントの発生の原因や背景となり得ます。また、育休等を取る労働者に対して</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このよう</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な言動を直接行う場合は、ハラスメントになり得ます。</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会社</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、産休・育休中、特定の社員に負担が偏らないよう業務配分等の配慮を行うこと</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、事業主が講ずべきハラスメント防止措置に含まれます。</a:t>
            </a:r>
            <a:endParaRPr lang="en-US" altLang="ja-JP" sz="13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Bef>
                <a:spcPts val="500"/>
              </a:spcBef>
              <a:buClrTx/>
              <a:buSzPct val="100000"/>
              <a:buFont typeface="+mj-lt"/>
              <a:buAutoNum type="arabicPeriod"/>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業務の「見える化」をしておくことで、産休・育休などに対応しやすくなります。</a:t>
            </a:r>
            <a:endParaRPr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3843949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391296" y="63843"/>
            <a:ext cx="8229600" cy="824136"/>
          </a:xfrm>
        </p:spPr>
        <p:txBody>
          <a:bodyPr>
            <a:normAutofit/>
          </a:bodyPr>
          <a:lstStyle/>
          <a:p>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（参考）わが社のルール</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465410" y="1211094"/>
            <a:ext cx="8291410" cy="5170646"/>
          </a:xfrm>
          <a:prstGeom prst="rect">
            <a:avLst/>
          </a:prstGeom>
        </p:spPr>
        <p:txBody>
          <a:bodyPr wrap="square">
            <a:spAutoFit/>
          </a:bodyPr>
          <a:lstStyle/>
          <a:p>
            <a:pPr>
              <a:defRPr/>
            </a:pP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及び</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妊娠・出産・育児休業等に関する</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ハラスメントの禁止</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buFont typeface="Wingdings" pitchFamily="2" charset="2"/>
              <a:buNone/>
              <a:defRP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第○○条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すべての従業員は、他の従業員を業務遂行上の対等なパートナーと認め、職場における健全な秩序並びに協力関係を保持する義務を負うとともに、職場内において次の第２項から第４項に示す</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セクシュアルハラスメント及び</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妊娠・出産・育児休業等に関するハラスメントを</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行ってはならない。</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spcAft>
                <a:spcPts val="600"/>
              </a:spcAft>
              <a:buFont typeface="Wingdings" pitchFamily="2" charset="2"/>
              <a:buNone/>
              <a:defRP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略</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p>
          <a:p>
            <a:pPr marL="179388" indent="-179388">
              <a:buFont typeface="Wingdings" pitchFamily="2" charset="2"/>
              <a:buNone/>
              <a:defRPr/>
            </a:pP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懲戒</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種類</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buFont typeface="Wingdings" pitchFamily="2" charset="2"/>
              <a:buNone/>
              <a:defRP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第○△条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会社は、従業員が次条のいずれかに該当する場合は、その情状に応じ、次の区分により懲戒を行う。</a:t>
            </a:r>
          </a:p>
          <a:p>
            <a:pPr>
              <a:spcAft>
                <a:spcPts val="600"/>
              </a:spcAft>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略</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懲戒</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事由</a:t>
            </a:r>
            <a:r>
              <a:rPr lang="en-US" altLang="ja-JP" sz="16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buFont typeface="Wingdings" pitchFamily="2" charset="2"/>
              <a:buNone/>
              <a:defRPr/>
            </a:pP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第□□条</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従業員が、次のいずれかに該当するときは、情状に応じ、</a:t>
            </a:r>
            <a:r>
              <a:rPr lang="ja-JP" altLang="en-US" sz="1600" dirty="0" err="1">
                <a:latin typeface="メイリオ" panose="020B0604030504040204" pitchFamily="50" charset="-128"/>
                <a:ea typeface="メイリオ" panose="020B0604030504040204" pitchFamily="50" charset="-128"/>
                <a:cs typeface="メイリオ" panose="020B0604030504040204" pitchFamily="50" charset="-128"/>
              </a:rPr>
              <a:t>けん</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責、減給又は出勤停止とする。</a:t>
            </a:r>
          </a:p>
          <a:p>
            <a:pPr>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① 第</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○○条に違反したとき</a:t>
            </a:r>
          </a:p>
          <a:p>
            <a:pPr marL="179388" indent="-179388">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② </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略</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a:p>
            <a:pPr marL="179388" indent="-179388">
              <a:buFont typeface="Wingdings" pitchFamily="2" charset="2"/>
              <a:buNone/>
              <a:defRPr/>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従業員が次のいずれかに該当するときは、懲戒解雇とする。ただし、平素の服務態度その他情状によっては、第○△条に定める普通解雇、前条に定める減給又は出勤停止とすることがある。</a:t>
            </a:r>
          </a:p>
          <a:p>
            <a:pPr>
              <a:defRPr/>
            </a:pP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① 第</a:t>
            </a: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○○条に違反し、その情状が悪質と認められる</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とき</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a:defRPr/>
            </a:pP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　②</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略</a:t>
            </a:r>
            <a:r>
              <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タイトル 3"/>
          <p:cNvSpPr txBox="1">
            <a:spLocks/>
          </p:cNvSpPr>
          <p:nvPr/>
        </p:nvSpPr>
        <p:spPr>
          <a:xfrm>
            <a:off x="4910295" y="109827"/>
            <a:ext cx="4089400" cy="938428"/>
          </a:xfrm>
          <a:prstGeom prst="rect">
            <a:avLst/>
          </a:prstGeom>
        </p:spPr>
        <p:txBody>
          <a:bodyPr vert="horz" anchor="b" anchorCtr="0">
            <a:normAutofit/>
          </a:bodyPr>
          <a:lstStyle>
            <a:lvl1pPr algn="l" rtl="0" eaLnBrk="1" latinLnBrk="0" hangingPunct="1">
              <a:spcBef>
                <a:spcPct val="0"/>
              </a:spcBef>
              <a:buNone/>
              <a:defRPr kumimoji="1" sz="3200" kern="1200">
                <a:solidFill>
                  <a:schemeClr val="tx1"/>
                </a:solidFill>
                <a:latin typeface="+mj-lt"/>
                <a:ea typeface="+mj-ea"/>
                <a:cs typeface="+mj-cs"/>
              </a:defRPr>
            </a:lvl1pPr>
          </a:lstStyle>
          <a:p>
            <a:pPr marL="177800" indent="-177800"/>
            <a:r>
              <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この研修資料をご活用される企業の方へ</a:t>
            </a:r>
            <a:endPar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このページは、自社</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セクシュアルハラスメント及び</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就業規則等の妊娠・出産等に関するハラスメントに関する規定を引用して記載することで</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、自社のルールについて労働者への周知を図ってください。</a:t>
            </a:r>
            <a:endPar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13"/>
          <p:cNvSpPr>
            <a:spLocks noChangeArrowheads="1"/>
          </p:cNvSpPr>
          <p:nvPr/>
        </p:nvSpPr>
        <p:spPr bwMode="auto">
          <a:xfrm>
            <a:off x="374817" y="6523874"/>
            <a:ext cx="7697788" cy="261937"/>
          </a:xfrm>
          <a:prstGeom prst="rect">
            <a:avLst/>
          </a:prstGeom>
          <a:noFill/>
          <a:ln w="9525">
            <a:noFill/>
            <a:miter lim="800000"/>
            <a:headEnd/>
            <a:tailEnd/>
          </a:ln>
        </p:spPr>
        <p:txBody>
          <a:bodyPr>
            <a:spAutoFit/>
          </a:bodyPr>
          <a:lstStyle/>
          <a:p>
            <a:pPr algn="l">
              <a:defRPr/>
            </a:pPr>
            <a:r>
              <a:rPr lang="en-US" altLang="ja-JP" sz="1100" dirty="0"/>
              <a:t>Copyright © Ministry of Health, </a:t>
            </a:r>
            <a:r>
              <a:rPr lang="en-US" altLang="ja-JP" sz="1100" dirty="0" err="1"/>
              <a:t>Labour</a:t>
            </a:r>
            <a:r>
              <a:rPr lang="en-US" altLang="ja-JP" sz="1100" dirty="0"/>
              <a:t> and Welfare, All Right reserved.</a:t>
            </a:r>
          </a:p>
        </p:txBody>
      </p:sp>
    </p:spTree>
    <p:extLst>
      <p:ext uri="{BB962C8B-B14F-4D97-AF65-F5344CB8AC3E}">
        <p14:creationId xmlns:p14="http://schemas.microsoft.com/office/powerpoint/2010/main" val="1450045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1297" y="53547"/>
            <a:ext cx="8229600" cy="828328"/>
          </a:xfrm>
        </p:spPr>
        <p:txBody>
          <a:bodyPr>
            <a:normAutofit/>
          </a:bodyPr>
          <a:lstStyle/>
          <a:p>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（参考）</a:t>
            </a:r>
            <a:r>
              <a:rPr kumimoji="1"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わが社の相談窓口</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sz="quarter" idx="1"/>
          </p:nvPr>
        </p:nvSpPr>
        <p:spPr>
          <a:xfrm>
            <a:off x="457200" y="1165934"/>
            <a:ext cx="8229600" cy="4937760"/>
          </a:xfrm>
        </p:spPr>
        <p:txBody>
          <a:bodyPr>
            <a:normAutofit/>
          </a:bodyPr>
          <a:lstStyle/>
          <a:p>
            <a:pPr marL="0" indent="0">
              <a:buNone/>
            </a:pP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22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おけるハラスメントの相談窓口は下記のとおりです。</a:t>
            </a:r>
            <a:endParaRPr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sz="2200" dirty="0" smtClean="0">
                <a:latin typeface="メイリオ" panose="020B0604030504040204" pitchFamily="50" charset="-128"/>
                <a:ea typeface="メイリオ" panose="020B0604030504040204" pitchFamily="50" charset="-128"/>
                <a:cs typeface="メイリオ" panose="020B0604030504040204" pitchFamily="50" charset="-128"/>
              </a:rPr>
              <a:t>決して一人で悩まずに、相談してください。</a:t>
            </a:r>
            <a:endParaRPr kumimoji="1" lang="en-US" altLang="ja-JP" sz="2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2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858695605"/>
              </p:ext>
            </p:extLst>
          </p:nvPr>
        </p:nvGraphicFramePr>
        <p:xfrm>
          <a:off x="361710" y="2132856"/>
          <a:ext cx="8496944" cy="2880321"/>
        </p:xfrm>
        <a:graphic>
          <a:graphicData uri="http://schemas.openxmlformats.org/drawingml/2006/table">
            <a:tbl>
              <a:tblPr firstRow="1" bandRow="1">
                <a:tableStyleId>{B301B821-A1FF-4177-AEE7-76D212191A09}</a:tableStyleId>
              </a:tblPr>
              <a:tblGrid>
                <a:gridCol w="4248472"/>
                <a:gridCol w="4248472"/>
              </a:tblGrid>
              <a:tr h="516438">
                <a:tc>
                  <a:txBody>
                    <a:bodyPr/>
                    <a:lstStyle/>
                    <a:p>
                      <a:pPr algn="ctr"/>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相談窓口</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tx1"/>
                      </a:solidFill>
                      <a:prstDash val="solid"/>
                      <a:round/>
                      <a:headEnd type="none" w="med" len="med"/>
                      <a:tailEnd type="none" w="med" len="med"/>
                    </a:lnR>
                  </a:tcPr>
                </a:tc>
                <a:tc>
                  <a:txBody>
                    <a:bodyPr/>
                    <a:lstStyle/>
                    <a:p>
                      <a:pPr algn="ctr"/>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連絡先　（電話番号</a:t>
                      </a:r>
                      <a:r>
                        <a:rPr kumimoji="1" lang="en-US" altLang="ja-JP"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メール等）</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tcPr>
                </a:tc>
              </a:tr>
              <a:tr h="787961">
                <a:tc>
                  <a:txBody>
                    <a:bodyPr/>
                    <a:lstStyle/>
                    <a:p>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社内相談窓口</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tr>
              <a:tr h="787961">
                <a:tc>
                  <a:txBody>
                    <a:bodyPr/>
                    <a:lstStyle/>
                    <a:p>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社外相談窓口</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tr>
              <a:tr h="787961">
                <a:tc>
                  <a:txBody>
                    <a:bodyPr/>
                    <a:lstStyle/>
                    <a:p>
                      <a:r>
                        <a:rPr kumimoji="1" lang="ja-JP" altLang="en-US" b="1" dirty="0" smtClean="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人事部</a:t>
                      </a:r>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olid"/>
                      <a:round/>
                      <a:headEnd type="none" w="med" len="med"/>
                      <a:tailEnd type="none" w="med" len="med"/>
                    </a:lnR>
                  </a:tcPr>
                </a:tc>
                <a:tc>
                  <a:txBody>
                    <a:bodyPr/>
                    <a:lstStyle/>
                    <a:p>
                      <a:endParaRPr kumimoji="1" lang="ja-JP" altLang="en-US" b="1" dirty="0">
                        <a:ln>
                          <a:noFill/>
                        </a:ln>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tcPr>
                </a:tc>
              </a:tr>
            </a:tbl>
          </a:graphicData>
        </a:graphic>
      </p:graphicFrame>
      <p:sp>
        <p:nvSpPr>
          <p:cNvPr id="7" name="タイトル 3"/>
          <p:cNvSpPr txBox="1">
            <a:spLocks/>
          </p:cNvSpPr>
          <p:nvPr/>
        </p:nvSpPr>
        <p:spPr>
          <a:xfrm>
            <a:off x="4905462" y="42957"/>
            <a:ext cx="4089400" cy="1001928"/>
          </a:xfrm>
          <a:prstGeom prst="rect">
            <a:avLst/>
          </a:prstGeom>
        </p:spPr>
        <p:txBody>
          <a:bodyPr vert="horz" anchor="b" anchorCtr="0">
            <a:normAutofit/>
          </a:bodyPr>
          <a:lstStyle>
            <a:lvl1pPr algn="l" rtl="0" eaLnBrk="1" latinLnBrk="0" hangingPunct="1">
              <a:spcBef>
                <a:spcPct val="0"/>
              </a:spcBef>
              <a:buNone/>
              <a:defRPr kumimoji="1" sz="3200" kern="1200">
                <a:solidFill>
                  <a:schemeClr val="tx1"/>
                </a:solidFill>
                <a:latin typeface="+mj-lt"/>
                <a:ea typeface="+mj-ea"/>
                <a:cs typeface="+mj-cs"/>
              </a:defRPr>
            </a:lvl1pPr>
          </a:lstStyle>
          <a:p>
            <a:pPr marL="177800" indent="-177800"/>
            <a:r>
              <a:rPr lang="en-US" altLang="ja-JP"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この</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研修資料をご活用される企業の方へ</a:t>
            </a:r>
          </a:p>
          <a:p>
            <a:pPr marL="177800"/>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このページは、自社の</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セクシュアルハラスメント及び</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妊娠・出産等に関するハラスメントに</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関する相談に対応する相談窓口を記載することで、労働者</a:t>
            </a: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への周知を図ってください。</a:t>
            </a:r>
          </a:p>
        </p:txBody>
      </p:sp>
    </p:spTree>
    <p:extLst>
      <p:ext uri="{BB962C8B-B14F-4D97-AF65-F5344CB8AC3E}">
        <p14:creationId xmlns:p14="http://schemas.microsoft.com/office/powerpoint/2010/main" val="25111340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56480" y="1124744"/>
            <a:ext cx="8424936" cy="5040560"/>
          </a:xfrm>
          <a:prstGeom prst="rect">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rtlCol="0" anchor="t"/>
          <a:lstStyle/>
          <a:p>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職場でのハラスメントは、問題が発生すると、従業員の働く意欲が低下し、心身の不調や能力発揮の阻害を起こしたり、職場環境が悪化するなど大きな問題になり得ます。</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この研修では、</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endParaRPr lang="en-US" altLang="ja-JP"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a:t>
            </a:r>
            <a:r>
              <a:rPr lang="en-US" altLang="ja-JP" sz="2000" baseline="30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について、</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職場で起こさないための対策と、万が一発生してしまった場合の対応について学びます。</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パワーハラスメント」</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についても最後に少し説明します。</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　職場においては、自ら行為者にならないことはもちろん、職場全体でハラスメント行為を発生させない環境づくりに努めましょう。</a:t>
            </a:r>
          </a:p>
        </p:txBody>
      </p:sp>
      <p:sp>
        <p:nvSpPr>
          <p:cNvPr id="6" name="タイトル 5"/>
          <p:cNvSpPr>
            <a:spLocks noGrp="1"/>
          </p:cNvSpPr>
          <p:nvPr>
            <p:ph type="title"/>
          </p:nvPr>
        </p:nvSpPr>
        <p:spPr>
          <a:xfrm>
            <a:off x="392833" y="188640"/>
            <a:ext cx="7941568" cy="684312"/>
          </a:xfrm>
        </p:spPr>
        <p:txBody>
          <a:bodyPr>
            <a:normAutofit/>
          </a:bodyPr>
          <a:lstStyle/>
          <a:p>
            <a:r>
              <a:rPr kumimoji="1"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はじめに～研修の目的～</a:t>
            </a:r>
          </a:p>
        </p:txBody>
      </p:sp>
      <p:sp>
        <p:nvSpPr>
          <p:cNvPr id="16" name="テキスト ボックス 15"/>
          <p:cNvSpPr txBox="1"/>
          <p:nvPr/>
        </p:nvSpPr>
        <p:spPr>
          <a:xfrm>
            <a:off x="3189301" y="5192921"/>
            <a:ext cx="5472608" cy="276999"/>
          </a:xfrm>
          <a:prstGeom prst="rect">
            <a:avLst/>
          </a:prstGeom>
          <a:noFill/>
        </p:spPr>
        <p:txBody>
          <a:bodyPr wrap="square" rtlCol="0">
            <a:spAutoFit/>
          </a:bodyPr>
          <a:lstStyle/>
          <a:p>
            <a:r>
              <a:rPr lang="en-US" altLang="ja-JP" sz="1200" u="sng"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u="sng" dirty="0">
                <a:latin typeface="メイリオ" panose="020B0604030504040204" pitchFamily="50" charset="-128"/>
                <a:ea typeface="メイリオ" panose="020B0604030504040204" pitchFamily="50" charset="-128"/>
                <a:cs typeface="メイリオ" panose="020B0604030504040204" pitchFamily="50" charset="-128"/>
              </a:rPr>
              <a:t>妊娠・出産・育児休業・介護休業等に関するハラスメントをいいます。</a:t>
            </a:r>
            <a:endParaRPr kumimoji="1" lang="ja-JP" altLang="en-US" sz="1200"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正方形/長方形 2"/>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468580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3402" y="205798"/>
            <a:ext cx="8229600" cy="684312"/>
          </a:xfrm>
        </p:spPr>
        <p:txBody>
          <a:bodyPr>
            <a:norm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セクシュアルハラスメントとは</a:t>
            </a:r>
          </a:p>
        </p:txBody>
      </p:sp>
      <p:sp>
        <p:nvSpPr>
          <p:cNvPr id="8" name="コンテンツ プレースホルダー 6"/>
          <p:cNvSpPr>
            <a:spLocks noGrp="1"/>
          </p:cNvSpPr>
          <p:nvPr>
            <p:ph sz="quarter" idx="1"/>
          </p:nvPr>
        </p:nvSpPr>
        <p:spPr>
          <a:xfrm>
            <a:off x="427904" y="1124744"/>
            <a:ext cx="8280920" cy="1440160"/>
          </a:xfrm>
          <a:prstGeom prst="roundRect">
            <a:avLst/>
          </a:prstGeom>
          <a:solidFill>
            <a:srgbClr val="CCECFF"/>
          </a:solidFill>
          <a:ln/>
        </p:spPr>
        <p:style>
          <a:lnRef idx="2">
            <a:schemeClr val="accent2"/>
          </a:lnRef>
          <a:fillRef idx="1">
            <a:schemeClr val="lt1"/>
          </a:fillRef>
          <a:effectRef idx="0">
            <a:schemeClr val="accent2"/>
          </a:effectRef>
          <a:fontRef idx="minor">
            <a:schemeClr val="dk1"/>
          </a:fontRef>
        </p:style>
        <p:txBody>
          <a:bodyPr rtlCol="0" anchor="t">
            <a:noAutofit/>
          </a:bodyPr>
          <a:lstStyle/>
          <a:p>
            <a:pPr marL="0" indent="0">
              <a:buNone/>
            </a:pPr>
            <a:r>
              <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a:t>
            </a:r>
            <a:r>
              <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」において行われる「</a:t>
            </a:r>
            <a:r>
              <a:rPr kumimoji="1"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労働者</a:t>
            </a:r>
            <a:r>
              <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」の意に反する「</a:t>
            </a:r>
            <a:r>
              <a:rPr kumimoji="1" lang="ja-JP" altLang="en-US" sz="20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性的な言動</a:t>
            </a:r>
            <a:r>
              <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」に対する労働者の対応により、その労働者が労働条件について不利益を受けたり、「性的な言動」により就業環境が害されることです。</a:t>
            </a:r>
            <a:endParaRPr kumimoji="1"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テキスト ボックス 3"/>
          <p:cNvSpPr txBox="1"/>
          <p:nvPr/>
        </p:nvSpPr>
        <p:spPr>
          <a:xfrm>
            <a:off x="4891931" y="2201089"/>
            <a:ext cx="3609518" cy="307777"/>
          </a:xfrm>
          <a:prstGeom prst="rect">
            <a:avLst/>
          </a:prstGeom>
          <a:noFill/>
        </p:spPr>
        <p:txBody>
          <a:bodyPr wrap="square" rtlCol="0">
            <a:spAutoFit/>
          </a:bodyPr>
          <a:lstStyle/>
          <a:p>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a:t>
            </a: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労働者</a:t>
            </a:r>
            <a:r>
              <a:rPr kumimoji="1" lang="ja-JP" altLang="en-US" sz="14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については</a:t>
            </a:r>
            <a:r>
              <a:rPr kumimoji="1"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P.6</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参照</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482364" y="2606799"/>
            <a:ext cx="8172000" cy="1396142"/>
          </a:xfrm>
          <a:prstGeom prst="rect">
            <a:avLst/>
          </a:prstGeom>
          <a:noFill/>
        </p:spPr>
        <p:txBody>
          <a:bodyPr wrap="square" tIns="36000" bIns="36000" rtlCol="0">
            <a:spAutoFit/>
          </a:bodyPr>
          <a:lstStyle/>
          <a:p>
            <a:pPr indent="230188"/>
            <a:r>
              <a:rPr lang="ja-JP" altLang="en-US" dirty="0">
                <a:latin typeface="メイリオ" panose="020B0604030504040204" pitchFamily="50" charset="-128"/>
                <a:ea typeface="メイリオ" panose="020B0604030504040204" pitchFamily="50" charset="-128"/>
                <a:cs typeface="メイリオ" panose="020B0604030504040204" pitchFamily="50" charset="-128"/>
              </a:rPr>
              <a:t>職場におけるセクシュアルハラスメントには、同性に対するものも含まれます。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indent="230188"/>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また、被害を受ける者の性的指向</a:t>
            </a:r>
            <a:r>
              <a:rPr lang="en-US" altLang="ja-JP" baseline="30000"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や性自認</a:t>
            </a:r>
            <a:r>
              <a:rPr lang="en-US" altLang="ja-JP" baseline="300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にかかわらず、「性的な言動」であれば、セクシュアルハラスメントに該当します。</a:t>
            </a:r>
          </a:p>
          <a:p>
            <a:pPr indent="452438"/>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人の恋愛・性愛がいずれの性別を対象とするか　　　</a:t>
            </a:r>
            <a:r>
              <a:rPr lang="en-US" altLang="ja-JP" sz="1400"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性別に関する自己認識</a:t>
            </a:r>
          </a:p>
        </p:txBody>
      </p:sp>
      <p:sp>
        <p:nvSpPr>
          <p:cNvPr id="10" name="角丸四角形 9"/>
          <p:cNvSpPr/>
          <p:nvPr/>
        </p:nvSpPr>
        <p:spPr>
          <a:xfrm>
            <a:off x="463908" y="4027700"/>
            <a:ext cx="8208912" cy="2500511"/>
          </a:xfrm>
          <a:prstGeom prst="roundRect">
            <a:avLst>
              <a:gd name="adj" fmla="val 13702"/>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tIns="144000" bIns="0" rtlCol="0" anchor="ctr"/>
          <a:lstStyle/>
          <a:p>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性的な言動</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」の例</a:t>
            </a:r>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182563"/>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性的な内容の発言</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性的な事実関係を尋ねること、性的な内容の情報（噂）を流布すること、</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性的な冗談やからかい、食事やデートへの執拗な誘い、</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個人的な性的体験談を話すこと　など</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182563"/>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a:t>
            </a: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性的な行動</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性的な関係を強要すること、必要なく身体へ接触すること、</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わいせつ図画を配布・掲示すること、</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indent="452438"/>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性的な内容の噂を流すこと、食事やデートなどへの執拗な誘い　</a:t>
            </a: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p:cNvSpPr/>
          <p:nvPr/>
        </p:nvSpPr>
        <p:spPr>
          <a:xfrm>
            <a:off x="81765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269764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205798"/>
            <a:ext cx="8748712" cy="684312"/>
          </a:xfrm>
        </p:spPr>
        <p:txBody>
          <a:bodyPr>
            <a:no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2. </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r>
              <a:rPr lang="ja-JP" altLang="en-US" sz="2800" dirty="0" smtClean="0">
                <a:latin typeface="メイリオ" panose="020B0604030504040204" pitchFamily="50" charset="-128"/>
                <a:ea typeface="メイリオ" panose="020B0604030504040204" pitchFamily="50" charset="-128"/>
                <a:cs typeface="メイリオ" panose="020B0604030504040204" pitchFamily="50" charset="-128"/>
              </a:rPr>
              <a:t>を起こさないため</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に</a:t>
            </a:r>
            <a:endParaRPr kumimoji="1" lang="ja-JP" altLang="en-US" sz="2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527934" y="1628800"/>
            <a:ext cx="8100000" cy="4680000"/>
          </a:xfrm>
          <a:prstGeom prst="roundRect">
            <a:avLst>
              <a:gd name="adj" fmla="val 7226"/>
            </a:avLst>
          </a:prstGeom>
        </p:spPr>
        <p:style>
          <a:lnRef idx="1">
            <a:schemeClr val="accent1"/>
          </a:lnRef>
          <a:fillRef idx="2">
            <a:schemeClr val="accent1"/>
          </a:fillRef>
          <a:effectRef idx="1">
            <a:schemeClr val="accent1"/>
          </a:effectRef>
          <a:fontRef idx="minor">
            <a:schemeClr val="dk1"/>
          </a:fontRef>
        </p:style>
        <p:txBody>
          <a:bodyPr rtlCol="0" anchor="t"/>
          <a:lstStyle/>
          <a:p>
            <a:pPr marL="404813" indent="-404813">
              <a:spcAft>
                <a:spcPts val="300"/>
              </a:spcAft>
            </a:pP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a:t>
            </a:r>
            <a:r>
              <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に関する言動に対する受け止め方には個人間で差があり、</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r>
              <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に当たるか否かについては、相手の判断が重要</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です。</a:t>
            </a:r>
            <a:endParaRPr kumimoji="1" lang="en-US" altLang="ja-JP"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606425" indent="-582613"/>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親しさ</a:t>
            </a:r>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を表すつもりの言動であっても、本人の意図とは関係なく相手を不快にさせてしまう場合が</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lang="en-US" altLang="ja-JP"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606425" indent="-582613"/>
            <a:r>
              <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不快</a:t>
            </a:r>
            <a:r>
              <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に感じるかどうかは個人差が</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kumimoji="1" lang="en-US" altLang="ja-JP"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606425" indent="-582613"/>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a:t>
            </a:r>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程度のことは相手も許容するだろうという勝手な憶測を</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しないようにしましょう。</a:t>
            </a:r>
            <a:endParaRPr lang="en-US" altLang="ja-JP"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606425" indent="-582613">
              <a:spcAft>
                <a:spcPts val="600"/>
              </a:spcAft>
            </a:pPr>
            <a:r>
              <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相手</a:t>
            </a:r>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との良好な人間関係ができているという勝手な思い込みを</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しないようにしましょう。</a:t>
            </a:r>
            <a:endParaRPr lang="en-US" altLang="ja-JP"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4813" indent="-404813">
              <a:spcAft>
                <a:spcPts val="600"/>
              </a:spcAft>
            </a:pP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a:t>
            </a:r>
            <a:r>
              <a:rPr kumimoji="1"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相手</a:t>
            </a:r>
            <a:r>
              <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が拒否し、または嫌がっていることが分かった場合には、同じ言動を決して</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繰り返してはいけません。</a:t>
            </a:r>
            <a:endParaRPr kumimoji="1" lang="en-US" altLang="ja-JP"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4813" indent="-404813">
              <a:spcAft>
                <a:spcPts val="600"/>
              </a:spcAft>
            </a:pP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であるかどうかについて、相手からいつも意思表示があるとは</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限りません。</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セクシュアルハラスメントを受けた者が、職場の人間関係等を考え、拒否することができないことも</a:t>
            </a:r>
            <a:r>
              <a:rPr kumimoji="1"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r>
              <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4813" indent="-404813">
              <a:spcAft>
                <a:spcPts val="600"/>
              </a:spcAft>
            </a:pP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場所</a:t>
            </a:r>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が社外でも、職場の人間関係がそのまま持続する歓迎会の酒席のような場で、セクシュアルハラスメントは起こる可能性が</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lang="en-US" altLang="ja-JP"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404813" indent="-404813"/>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r>
              <a:rPr lang="en-US" altLang="ja-JP"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従業員間</a:t>
            </a:r>
            <a:r>
              <a:rPr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のセクシュアルハラスメントだけに注意するのではなく、取引先など社外の人に対する言動にも</a:t>
            </a:r>
            <a:r>
              <a:rPr lang="ja-JP" altLang="en-US" sz="15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注意しましょう。</a:t>
            </a:r>
            <a:endParaRPr kumimoji="1" lang="ja-JP" altLang="en-US" sz="15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48156" y="1060974"/>
            <a:ext cx="8457618" cy="584775"/>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rPr>
              <a:t>　セクシュアルハラスメントの防止については、基本的な心構えとして、次のことを認識してください</a:t>
            </a:r>
            <a:r>
              <a:rPr kumimoji="1"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882828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726" y="387034"/>
            <a:ext cx="8748712" cy="684312"/>
          </a:xfrm>
        </p:spPr>
        <p:txBody>
          <a:bodyPr>
            <a:noAutofit/>
          </a:bodyPr>
          <a:lstStyle/>
          <a:p>
            <a:pPr marL="452438" indent="-452438"/>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3. </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セクシュアルハラスメントの背景になり得る言動について</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608854" y="2708920"/>
            <a:ext cx="7946540" cy="1944216"/>
          </a:xfrm>
          <a:prstGeom prst="roundRect">
            <a:avLst>
              <a:gd name="adj" fmla="val 16652"/>
            </a:avLst>
          </a:prstGeom>
        </p:spPr>
        <p:style>
          <a:lnRef idx="1">
            <a:schemeClr val="accent1"/>
          </a:lnRef>
          <a:fillRef idx="2">
            <a:schemeClr val="accent1"/>
          </a:fillRef>
          <a:effectRef idx="1">
            <a:schemeClr val="accent1"/>
          </a:effectRef>
          <a:fontRef idx="minor">
            <a:schemeClr val="dk1"/>
          </a:fontRef>
        </p:style>
        <p:txBody>
          <a:bodyPr rtlCol="0" anchor="ctr"/>
          <a:lstStyle/>
          <a:p>
            <a:pPr marL="342900" indent="-342900">
              <a:spcAft>
                <a:spcPts val="400"/>
              </a:spcAft>
              <a:buFont typeface="Wingdings" panose="05000000000000000000" pitchFamily="2" charset="2"/>
              <a:buChar char="ü"/>
            </a:pP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「男のくせにだらしない</a:t>
            </a:r>
            <a:r>
              <a:rPr lang="ja-JP" altLang="en-US" sz="2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家族を養うのは男の役目」</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Aft>
                <a:spcPts val="400"/>
              </a:spcAft>
              <a:buFont typeface="Wingdings" panose="05000000000000000000" pitchFamily="2" charset="2"/>
              <a:buChar char="ü"/>
            </a:pP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「この仕事は女性には無理」</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Aft>
                <a:spcPts val="400"/>
              </a:spcAft>
              <a:buFont typeface="Wingdings" panose="05000000000000000000" pitchFamily="2" charset="2"/>
              <a:buChar char="ü"/>
            </a:pP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「子どもが小さいうちは母親は子育てに専念すべき」</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42900" indent="-342900">
              <a:spcAft>
                <a:spcPts val="400"/>
              </a:spcAft>
              <a:buFont typeface="Wingdings" panose="05000000000000000000" pitchFamily="2" charset="2"/>
              <a:buChar char="ü"/>
            </a:pPr>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結婚、体型、容姿、服装などに関する発言　　など</a:t>
            </a:r>
            <a:endParaRPr kumimoji="1"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331972" y="1260932"/>
            <a:ext cx="8457618" cy="799916"/>
          </a:xfrm>
          <a:prstGeom prst="rect">
            <a:avLst/>
          </a:prstGeom>
          <a:noFill/>
        </p:spPr>
        <p:txBody>
          <a:bodyPr wrap="square" rtlCol="0">
            <a:noAutofit/>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「男らしい」「女らしい」など、固定的な</a:t>
            </a:r>
            <a:r>
              <a:rPr kumimoji="1"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性別役割分担意識</a:t>
            </a:r>
            <a:r>
              <a:rPr kumimoji="1" lang="en-US" altLang="ja-JP" sz="2000" baseline="300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に基づいた言動は、</a:t>
            </a:r>
            <a:r>
              <a:rPr kumimoji="1"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セクシュアルハラスメントの原因や背景</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になってしまう可能性があります。</a:t>
            </a:r>
            <a:endParaRPr kumimoji="1"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3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rPr>
              <a:t>性別役割分担意識</a:t>
            </a:r>
            <a:r>
              <a:rPr lang="ja-JP" altLang="en-US" sz="1300" dirty="0">
                <a:latin typeface="メイリオ" panose="020B0604030504040204" pitchFamily="50" charset="-128"/>
                <a:ea typeface="メイリオ" panose="020B0604030504040204" pitchFamily="50" charset="-128"/>
                <a:cs typeface="メイリオ" panose="020B0604030504040204" pitchFamily="50" charset="-128"/>
              </a:rPr>
              <a:t>：「男性は外で働き、女性は家庭を守るべきである」といった性別に基づく役割意識</a:t>
            </a:r>
            <a:endParaRPr kumimoji="1" lang="ja-JP" altLang="en-US" sz="1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444256" y="4941168"/>
            <a:ext cx="8233050" cy="1224136"/>
          </a:xfrm>
          <a:prstGeom prst="rect">
            <a:avLst/>
          </a:prstGeom>
          <a:noFill/>
        </p:spPr>
        <p:txBody>
          <a:bodyPr wrap="square" rtlCol="0">
            <a:noAutofit/>
          </a:bodyPr>
          <a:lstStyle/>
          <a:p>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このような言動は、無意識のうちに言葉や行動に表れてしまうものです。日頃から自らの言動に注意するとともに、上司・管理職の立場の方は、部下の言動にも気を配り、セクシュアルハラスメントの背景となり得る言動についても配慮することが大切です。</a:t>
            </a:r>
          </a:p>
        </p:txBody>
      </p:sp>
      <p:sp>
        <p:nvSpPr>
          <p:cNvPr id="9" name="正方形/長方形 8"/>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52679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タイトル 1"/>
          <p:cNvSpPr>
            <a:spLocks noGrp="1"/>
          </p:cNvSpPr>
          <p:nvPr>
            <p:ph type="title"/>
          </p:nvPr>
        </p:nvSpPr>
        <p:spPr>
          <a:xfrm>
            <a:off x="398154" y="94674"/>
            <a:ext cx="8496944" cy="756320"/>
          </a:xfrm>
        </p:spPr>
        <p:txBody>
          <a:bodyPr anchor="ctr" anchorCtr="0">
            <a:normAutofit/>
          </a:bodyPr>
          <a:lstStyle/>
          <a:p>
            <a:r>
              <a:rPr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4. </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セクシュアルハラスメント行為者等の責任</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直線コネクタ 11"/>
          <p:cNvSpPr>
            <a:spLocks noChangeShapeType="1"/>
          </p:cNvSpPr>
          <p:nvPr/>
        </p:nvSpPr>
        <p:spPr bwMode="auto">
          <a:xfrm>
            <a:off x="229909" y="836712"/>
            <a:ext cx="8229600" cy="0"/>
          </a:xfrm>
          <a:prstGeom prst="line">
            <a:avLst/>
          </a:prstGeom>
          <a:ln>
            <a:headEnd type="none" w="med" len="med"/>
            <a:tailEnd type="none" w="med" len="med"/>
          </a:ln>
        </p:spPr>
        <p:style>
          <a:lnRef idx="1">
            <a:schemeClr val="accent2"/>
          </a:lnRef>
          <a:fillRef idx="0">
            <a:schemeClr val="accent2"/>
          </a:fillRef>
          <a:effectRef idx="0">
            <a:schemeClr val="accent2"/>
          </a:effectRef>
          <a:fontRef idx="minor">
            <a:schemeClr val="tx1"/>
          </a:fontRef>
        </p:style>
        <p:txBody>
          <a:bodyPr vert="horz" wrap="square" lIns="91440" tIns="45720" rIns="91440" bIns="45720" anchor="t" compatLnSpc="1"/>
          <a:lstStyle/>
          <a:p>
            <a:endParaRPr kumimoji="0" 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229909" y="980728"/>
            <a:ext cx="8806587" cy="5328592"/>
          </a:xfrm>
          <a:prstGeom prst="roundRect">
            <a:avLst>
              <a:gd name="adj" fmla="val 10349"/>
            </a:avLst>
          </a:prstGeom>
          <a:solidFill>
            <a:schemeClr val="accent2">
              <a:lumMod val="20000"/>
              <a:lumOff val="80000"/>
            </a:schemeClr>
          </a:solid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t"/>
          <a:lstStyle/>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もし、あなたがセクシュアルハラスメントの</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行為者になってしまったら・・・</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損害賠償の請求、罰金、</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社会的信用の失墜等・・・</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個人としても、組織としても、</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多大な影響が生じる可能性が</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あります。</a:t>
            </a:r>
            <a:endParaRPr lang="en-US" altLang="ja-JP"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descr="C:\Program Files\Microsoft Office\MEDIA\CAGCAT10\j0205462.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36096" y="4067674"/>
            <a:ext cx="1818742" cy="1809598"/>
          </a:xfrm>
          <a:prstGeom prst="rect">
            <a:avLst/>
          </a:prstGeom>
          <a:noFill/>
          <a:extLst>
            <a:ext uri="{909E8E84-426E-40DD-AFC4-6F175D3DCCD1}">
              <a14:hiddenFill xmlns:a14="http://schemas.microsoft.com/office/drawing/2010/main">
                <a:solidFill>
                  <a:srgbClr val="FFFFFF"/>
                </a:solidFill>
              </a14:hiddenFill>
            </a:ext>
          </a:extLst>
        </p:spPr>
      </p:pic>
      <p:sp>
        <p:nvSpPr>
          <p:cNvPr id="5" name="正方形/長方形 4"/>
          <p:cNvSpPr/>
          <p:nvPr/>
        </p:nvSpPr>
        <p:spPr>
          <a:xfrm>
            <a:off x="5923676" y="1272662"/>
            <a:ext cx="925217" cy="4712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行為者</a:t>
            </a:r>
          </a:p>
        </p:txBody>
      </p:sp>
      <p:sp>
        <p:nvSpPr>
          <p:cNvPr id="28" name="円/楕円 27"/>
          <p:cNvSpPr/>
          <p:nvPr/>
        </p:nvSpPr>
        <p:spPr>
          <a:xfrm>
            <a:off x="4177088" y="1527870"/>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強制</a:t>
            </a:r>
            <a:endParaRPr kumimoji="1" lang="en-US" altLang="ja-JP"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わいせつ</a:t>
            </a:r>
          </a:p>
        </p:txBody>
      </p:sp>
      <p:sp>
        <p:nvSpPr>
          <p:cNvPr id="29" name="円/楕円 28"/>
          <p:cNvSpPr/>
          <p:nvPr/>
        </p:nvSpPr>
        <p:spPr>
          <a:xfrm>
            <a:off x="6862944" y="1508278"/>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懲戒処分</a:t>
            </a:r>
          </a:p>
        </p:txBody>
      </p:sp>
      <p:sp>
        <p:nvSpPr>
          <p:cNvPr id="30" name="円/楕円 29"/>
          <p:cNvSpPr/>
          <p:nvPr/>
        </p:nvSpPr>
        <p:spPr>
          <a:xfrm>
            <a:off x="6876256" y="2204864"/>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信用の低下</a:t>
            </a:r>
          </a:p>
        </p:txBody>
      </p:sp>
      <p:sp>
        <p:nvSpPr>
          <p:cNvPr id="31" name="円/楕円 30"/>
          <p:cNvSpPr/>
          <p:nvPr/>
        </p:nvSpPr>
        <p:spPr>
          <a:xfrm>
            <a:off x="6697368" y="2924944"/>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家庭への</a:t>
            </a:r>
            <a:endParaRPr lang="en-US" altLang="ja-JP"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影響</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2" name="円/楕円 31"/>
          <p:cNvSpPr/>
          <p:nvPr/>
        </p:nvSpPr>
        <p:spPr>
          <a:xfrm>
            <a:off x="3961064" y="2234334"/>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傷害、暴行</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3" name="円/楕円 32"/>
          <p:cNvSpPr/>
          <p:nvPr/>
        </p:nvSpPr>
        <p:spPr>
          <a:xfrm>
            <a:off x="4173320" y="2993323"/>
            <a:ext cx="1691056"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損害賠償</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4" name="正方形/長方形 33"/>
          <p:cNvSpPr/>
          <p:nvPr/>
        </p:nvSpPr>
        <p:spPr>
          <a:xfrm>
            <a:off x="5879031" y="3861048"/>
            <a:ext cx="925217" cy="4712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会社</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円/楕円 36"/>
          <p:cNvSpPr/>
          <p:nvPr/>
        </p:nvSpPr>
        <p:spPr>
          <a:xfrm>
            <a:off x="3918236" y="3992045"/>
            <a:ext cx="1877900"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使用者責任</a:t>
            </a:r>
          </a:p>
        </p:txBody>
      </p:sp>
      <p:sp>
        <p:nvSpPr>
          <p:cNvPr id="38" name="円/楕円 37"/>
          <p:cNvSpPr/>
          <p:nvPr/>
        </p:nvSpPr>
        <p:spPr>
          <a:xfrm>
            <a:off x="6887768" y="4322590"/>
            <a:ext cx="1877900" cy="775613"/>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社会的信用の失墜</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0" name="円/楕円 39"/>
          <p:cNvSpPr/>
          <p:nvPr/>
        </p:nvSpPr>
        <p:spPr>
          <a:xfrm>
            <a:off x="6300192" y="5433857"/>
            <a:ext cx="2376264" cy="731447"/>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従業員のモチベーション低下</a:t>
            </a:r>
          </a:p>
        </p:txBody>
      </p:sp>
      <p:sp>
        <p:nvSpPr>
          <p:cNvPr id="41" name="円/楕円 40"/>
          <p:cNvSpPr/>
          <p:nvPr/>
        </p:nvSpPr>
        <p:spPr>
          <a:xfrm>
            <a:off x="3491880" y="4712125"/>
            <a:ext cx="2194684" cy="661091"/>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債務不履行責任</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42" name="円/楕円 41"/>
          <p:cNvSpPr/>
          <p:nvPr/>
        </p:nvSpPr>
        <p:spPr>
          <a:xfrm>
            <a:off x="3779912" y="5439937"/>
            <a:ext cx="2376264" cy="791867"/>
          </a:xfrm>
          <a:prstGeom prst="ellipse">
            <a:avLst/>
          </a:prstGeom>
          <a:solidFill>
            <a:schemeClr val="bg1">
              <a:lumMod val="95000"/>
            </a:schemeClr>
          </a:solidFill>
        </p:spPr>
        <p:style>
          <a:lnRef idx="1">
            <a:schemeClr val="dk1"/>
          </a:lnRef>
          <a:fillRef idx="2">
            <a:schemeClr val="dk1"/>
          </a:fillRef>
          <a:effectRef idx="1">
            <a:schemeClr val="dk1"/>
          </a:effectRef>
          <a:fontRef idx="minor">
            <a:schemeClr val="dk1"/>
          </a:fontRef>
        </p:style>
        <p:txBody>
          <a:bodyPr lIns="36000" tIns="36000" rIns="36000" bIns="36000" rtlCol="0" anchor="ctr"/>
          <a:lstStyle/>
          <a:p>
            <a:pPr algn="ctr"/>
            <a:r>
              <a:rPr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適切な措置を怠ったことに対しての損害賠償</a:t>
            </a:r>
            <a:endParaRPr kumimoji="1" lang="ja-JP" altLang="en-US" sz="1600" b="1"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21" name="正方形/長方形 20"/>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 name="図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21215" y="1799325"/>
            <a:ext cx="720000" cy="1551340"/>
          </a:xfrm>
          <a:prstGeom prst="rect">
            <a:avLst/>
          </a:prstGeom>
        </p:spPr>
      </p:pic>
      <p:sp>
        <p:nvSpPr>
          <p:cNvPr id="22" name="正方形/長方形 13"/>
          <p:cNvSpPr>
            <a:spLocks noChangeArrowheads="1"/>
          </p:cNvSpPr>
          <p:nvPr/>
        </p:nvSpPr>
        <p:spPr bwMode="auto">
          <a:xfrm>
            <a:off x="374817" y="6523874"/>
            <a:ext cx="7697788" cy="261937"/>
          </a:xfrm>
          <a:prstGeom prst="rect">
            <a:avLst/>
          </a:prstGeom>
          <a:noFill/>
          <a:ln w="9525">
            <a:noFill/>
            <a:miter lim="800000"/>
            <a:headEnd/>
            <a:tailEnd/>
          </a:ln>
        </p:spPr>
        <p:txBody>
          <a:bodyPr>
            <a:spAutoFit/>
          </a:bodyPr>
          <a:lstStyle/>
          <a:p>
            <a:pPr algn="l">
              <a:defRPr/>
            </a:pPr>
            <a:r>
              <a:rPr lang="en-US" altLang="ja-JP" sz="1100" dirty="0"/>
              <a:t>Copyright © Ministry of Health, </a:t>
            </a:r>
            <a:r>
              <a:rPr lang="en-US" altLang="ja-JP" sz="1100" dirty="0" err="1"/>
              <a:t>Labour</a:t>
            </a:r>
            <a:r>
              <a:rPr lang="en-US" altLang="ja-JP" sz="1100" dirty="0"/>
              <a:t> and Welfare, All Right reserved.</a:t>
            </a:r>
          </a:p>
        </p:txBody>
      </p:sp>
    </p:spTree>
    <p:extLst>
      <p:ext uri="{BB962C8B-B14F-4D97-AF65-F5344CB8AC3E}">
        <p14:creationId xmlns:p14="http://schemas.microsoft.com/office/powerpoint/2010/main" val="2595469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395536" y="320299"/>
            <a:ext cx="8568952" cy="576064"/>
          </a:xfrm>
        </p:spPr>
        <p:txBody>
          <a:bodyPr>
            <a:no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5. </a:t>
            </a:r>
            <a:r>
              <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妊娠・出産等に関するハラスメントとは</a:t>
            </a:r>
          </a:p>
        </p:txBody>
      </p:sp>
      <p:sp>
        <p:nvSpPr>
          <p:cNvPr id="7" name="コンテンツ プレースホルダー 6"/>
          <p:cNvSpPr>
            <a:spLocks noGrp="1"/>
          </p:cNvSpPr>
          <p:nvPr>
            <p:ph sz="quarter" idx="1"/>
          </p:nvPr>
        </p:nvSpPr>
        <p:spPr>
          <a:xfrm>
            <a:off x="420250" y="1268760"/>
            <a:ext cx="8280920" cy="2448272"/>
          </a:xfrm>
          <a:prstGeom prst="roundRect">
            <a:avLst>
              <a:gd name="adj" fmla="val 9971"/>
            </a:avLst>
          </a:prstGeom>
          <a:solidFill>
            <a:srgbClr val="CCECFF"/>
          </a:solidFill>
          <a:ln/>
        </p:spPr>
        <p:style>
          <a:lnRef idx="2">
            <a:schemeClr val="accent2"/>
          </a:lnRef>
          <a:fillRef idx="1">
            <a:schemeClr val="lt1"/>
          </a:fillRef>
          <a:effectRef idx="0">
            <a:schemeClr val="accent2"/>
          </a:effectRef>
          <a:fontRef idx="minor">
            <a:schemeClr val="dk1"/>
          </a:fontRef>
        </p:style>
        <p:txBody>
          <a:bodyPr rtlCol="0" anchor="ctr" anchorCtr="0">
            <a:noAutofit/>
          </a:bodyPr>
          <a:lstStyle/>
          <a:p>
            <a:pPr marL="0" indent="0">
              <a:buNone/>
            </a:pPr>
            <a:r>
              <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24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a:t>
            </a:r>
            <a:r>
              <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24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a:t>
            </a:r>
            <a:r>
              <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において行われる上司・同僚からの言動（妊娠・出産したこと、育児休業等の利用に関する言動）により、妊娠・出産した「</a:t>
            </a:r>
            <a:r>
              <a:rPr kumimoji="1" lang="ja-JP" altLang="en-US" sz="24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女性労働者</a:t>
            </a:r>
            <a:r>
              <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や</a:t>
            </a:r>
            <a:endParaRPr kumimoji="1"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育児休業等を申出・取得した「</a:t>
            </a:r>
            <a:r>
              <a:rPr kumimoji="1" lang="ja-JP" altLang="en-US" sz="2400" b="1"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男女労働者</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40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等の</a:t>
            </a:r>
            <a:endParaRPr kumimoji="1"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kumimoji="1"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就業環境が害されることです。</a:t>
            </a:r>
            <a:endParaRPr kumimoji="1"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テキスト ボックス 1"/>
          <p:cNvSpPr txBox="1"/>
          <p:nvPr/>
        </p:nvSpPr>
        <p:spPr>
          <a:xfrm>
            <a:off x="477792" y="3820397"/>
            <a:ext cx="8171937" cy="2108269"/>
          </a:xfrm>
          <a:prstGeom prst="rect">
            <a:avLst/>
          </a:prstGeom>
          <a:noFill/>
        </p:spPr>
        <p:txBody>
          <a:bodyPr wrap="square" rtlCol="0">
            <a:spAutoFit/>
          </a:bodyPr>
          <a:lstStyle/>
          <a:p>
            <a:pPr marL="493713" indent="-493713">
              <a:lnSpc>
                <a:spcPct val="105000"/>
              </a:lnSpc>
              <a:spcAft>
                <a:spcPts val="600"/>
              </a:spcAft>
              <a:buNone/>
            </a:pP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※1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職場</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通常就業している場所以外でも、出張先や参加が強制されている宴会なども</a:t>
            </a:r>
            <a:r>
              <a:rPr lang="ja-JP" altLang="en-US" sz="2000">
                <a:latin typeface="メイリオ" panose="020B0604030504040204" pitchFamily="50" charset="-128"/>
                <a:ea typeface="メイリオ" panose="020B0604030504040204" pitchFamily="50" charset="-128"/>
                <a:cs typeface="メイリオ" panose="020B0604030504040204" pitchFamily="50" charset="-128"/>
              </a:rPr>
              <a:t>含みます</a:t>
            </a:r>
            <a:r>
              <a:rPr lang="ja-JP" altLang="en-US" sz="200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493713" indent="-493713">
              <a:lnSpc>
                <a:spcPct val="105000"/>
              </a:lnSpc>
              <a:buNone/>
            </a:pP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※2 </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u="sng"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労働者</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」とは</a:t>
            </a:r>
            <a:r>
              <a:rPr lang="en-US" altLang="ja-JP" sz="2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正社員だけではなく、パートタイム労働者、契約社員、派遣労働者等を含みます（派遣労働者については、派遣元、派遣先ともに妊娠・出産等に関するハラスメントやセクシュアルハラスメントの防止措置を講じる必要があります）。</a:t>
            </a:r>
            <a:endParaRPr kumimoji="1" lang="ja-JP" altLang="en-US" sz="2000" dirty="0"/>
          </a:p>
        </p:txBody>
      </p:sp>
    </p:spTree>
    <p:extLst>
      <p:ext uri="{BB962C8B-B14F-4D97-AF65-F5344CB8AC3E}">
        <p14:creationId xmlns:p14="http://schemas.microsoft.com/office/powerpoint/2010/main" val="251691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1296" y="61782"/>
            <a:ext cx="8795321" cy="828328"/>
          </a:xfrm>
        </p:spPr>
        <p:txBody>
          <a:bodyPr>
            <a:noAutofit/>
          </a:bodyPr>
          <a:lstStyle/>
          <a:p>
            <a:r>
              <a:rPr kumimoji="1" lang="en-US" altLang="ja-JP" sz="2800" dirty="0" smtClean="0">
                <a:latin typeface="メイリオ" panose="020B0604030504040204" pitchFamily="50" charset="-128"/>
                <a:ea typeface="メイリオ" panose="020B0604030504040204" pitchFamily="50" charset="-128"/>
                <a:cs typeface="メイリオ" panose="020B0604030504040204" pitchFamily="50" charset="-128"/>
              </a:rPr>
              <a:t>6. </a:t>
            </a:r>
            <a:r>
              <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rPr>
              <a:t>妊娠・出産等に関するハラスメントに関する</a:t>
            </a:r>
            <a:r>
              <a:rPr lang="ja-JP" altLang="en-US" sz="2800" dirty="0">
                <a:latin typeface="メイリオ" panose="020B0604030504040204" pitchFamily="50" charset="-128"/>
                <a:ea typeface="メイリオ" panose="020B0604030504040204" pitchFamily="50" charset="-128"/>
                <a:cs typeface="メイリオ" panose="020B0604030504040204" pitchFamily="50" charset="-128"/>
              </a:rPr>
              <a:t>法律</a:t>
            </a:r>
            <a:endParaRPr kumimoji="1" lang="ja-JP" altLang="en-US" sz="2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sz="quarter" idx="1"/>
          </p:nvPr>
        </p:nvSpPr>
        <p:spPr>
          <a:xfrm>
            <a:off x="488196" y="1147192"/>
            <a:ext cx="8352928" cy="2425824"/>
          </a:xfrm>
        </p:spPr>
        <p:txBody>
          <a:bodyPr/>
          <a:lstStyle/>
          <a:p>
            <a:pPr marL="0" indent="0">
              <a:spcBef>
                <a:spcPts val="0"/>
              </a:spcBef>
              <a:buNone/>
            </a:pPr>
            <a:r>
              <a:rPr kumimoji="1"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事業主や人事労務権限を持つ担当者</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による、以下の「</a:t>
            </a:r>
            <a:r>
              <a:rPr kumimoji="1"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不利益取扱い</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　については</a:t>
            </a:r>
            <a:r>
              <a:rPr kumimoji="1"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、法律</a:t>
            </a:r>
            <a:r>
              <a:rPr kumimoji="1" lang="en-US" altLang="ja-JP" sz="2000" baseline="300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cs typeface="メイリオ" panose="020B0604030504040204" pitchFamily="50" charset="-128"/>
              </a:rPr>
              <a:t>で禁止されています。</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男女雇用機会均等法 第</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条第</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項、育児・介護休業法 第</a:t>
            </a:r>
            <a:r>
              <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条等</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515431" y="2060848"/>
            <a:ext cx="8208912" cy="1400879"/>
          </a:xfrm>
          <a:prstGeom prst="round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「妊娠・出産」「育児休業・介護休業の申出や取得」を理由とする</a:t>
            </a:r>
            <a:r>
              <a:rPr kumimoji="1" lang="ja-JP" altLang="en-US" sz="16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不利益取扱い</a:t>
            </a:r>
            <a:r>
              <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の例</a:t>
            </a:r>
            <a:endParaRPr kumimoji="1"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妊娠や出産したこと、育児休業・</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介護休業の申出や取得</a:t>
            </a:r>
            <a:r>
              <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などを理由として、</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解雇すること、降格させること、不利益な配置変更、</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期間を定めて雇用される者について契約の更新をしないこと、等</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コンテンツ プレースホルダー 3"/>
          <p:cNvSpPr txBox="1">
            <a:spLocks/>
          </p:cNvSpPr>
          <p:nvPr/>
        </p:nvSpPr>
        <p:spPr>
          <a:xfrm>
            <a:off x="567971" y="3573016"/>
            <a:ext cx="8352928" cy="2425824"/>
          </a:xfrm>
          <a:prstGeom prst="rect">
            <a:avLst/>
          </a:prstGeom>
        </p:spPr>
        <p:txBody>
          <a:bodyPr vert="horz">
            <a:normAutofit/>
          </a:bodyPr>
          <a:lstStyle>
            <a:lvl1pPr marL="274320" indent="-274320" algn="l" rtl="0" eaLnBrk="1" latinLnBrk="0" hangingPunct="1">
              <a:spcBef>
                <a:spcPts val="600"/>
              </a:spcBef>
              <a:buClr>
                <a:schemeClr val="accent1"/>
              </a:buClr>
              <a:buSzPct val="76000"/>
              <a:buFont typeface="Wingdings 3"/>
              <a:buChar char=""/>
              <a:defRPr kumimoji="1"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1"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1"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1"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marL="0" indent="0">
              <a:buFont typeface="Wingdings 3"/>
              <a:buNone/>
            </a:pP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上記</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に加えて以下の「</a:t>
            </a:r>
            <a:r>
              <a:rPr lang="ja-JP" altLang="en-US" sz="20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ハラスメントの</a:t>
            </a:r>
            <a:r>
              <a:rPr lang="ja-JP" altLang="en-US" sz="2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防止措置</a:t>
            </a:r>
            <a:r>
              <a:rPr lang="ja-JP" altLang="en-US" sz="2000" dirty="0">
                <a:latin typeface="メイリオ" panose="020B0604030504040204" pitchFamily="50" charset="-128"/>
                <a:ea typeface="メイリオ" panose="020B0604030504040204" pitchFamily="50" charset="-128"/>
                <a:cs typeface="メイリオ" panose="020B0604030504040204" pitchFamily="50" charset="-128"/>
              </a:rPr>
              <a:t>」が事業主に</a:t>
            </a:r>
            <a:r>
              <a:rPr lang="ja-JP" altLang="en-US" sz="2000" dirty="0" smtClean="0">
                <a:latin typeface="メイリオ" panose="020B0604030504040204" pitchFamily="50" charset="-128"/>
                <a:ea typeface="メイリオ" panose="020B0604030504040204" pitchFamily="50" charset="-128"/>
                <a:cs typeface="メイリオ" panose="020B0604030504040204" pitchFamily="50" charset="-128"/>
              </a:rPr>
              <a:t>義務付けられています。</a:t>
            </a: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Wingdings 3"/>
              <a:buNone/>
            </a:pPr>
            <a:endParaRPr lang="en-US" altLang="ja-JP" sz="2000" dirty="0">
              <a:latin typeface="メイリオ" panose="020B0604030504040204" pitchFamily="50" charset="-128"/>
              <a:ea typeface="メイリオ" panose="020B0604030504040204" pitchFamily="50" charset="-128"/>
              <a:cs typeface="メイリオ" panose="020B0604030504040204" pitchFamily="50" charset="-128"/>
            </a:endParaRPr>
          </a:p>
          <a:p>
            <a:pPr marL="0" indent="0">
              <a:buFont typeface="Wingdings 3"/>
              <a:buNone/>
            </a:pPr>
            <a:endParaRPr lang="ja-JP" altLang="en-US" sz="2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515431" y="4293096"/>
            <a:ext cx="8208912" cy="1882210"/>
          </a:xfrm>
          <a:prstGeom prst="roundRect">
            <a:avLst>
              <a:gd name="adj" fmla="val 14916"/>
            </a:avLst>
          </a:prstGeom>
          <a:gradFill>
            <a:gsLst>
              <a:gs pos="0">
                <a:schemeClr val="accent3">
                  <a:lumMod val="60000"/>
                  <a:lumOff val="40000"/>
                </a:schemeClr>
              </a:gs>
              <a:gs pos="50000">
                <a:schemeClr val="accent3">
                  <a:lumMod val="20000"/>
                  <a:lumOff val="80000"/>
                </a:schemeClr>
              </a:gs>
              <a:gs pos="100000">
                <a:schemeClr val="accent3">
                  <a:lumMod val="20000"/>
                  <a:lumOff val="80000"/>
                </a:schemeClr>
              </a:gs>
            </a:gsLst>
            <a:lin ang="16200000" scaled="0"/>
          </a:gradFill>
          <a:ln>
            <a:solidFill>
              <a:srgbClr val="FF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上司・同僚</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からの妊娠・出産等に関する言動により、</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妊娠・出産等をした女性労働者の就業環境を害することがないよう防止措置を</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講じること</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（男女雇用機会均等法 第</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条の</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上司・同僚</a:t>
            </a: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からの育児・介護休業等に関する言動により、</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育児・介護休業者等の就業環境を害することがないよう防止措置を講じること</a:t>
            </a:r>
            <a:endParaRPr lang="en-US" altLang="ja-JP"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（育児・介護休業法 第</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a:t>
            </a:r>
            <a:endParaRPr kumimoji="1"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正方形/長方形 7"/>
          <p:cNvSpPr/>
          <p:nvPr/>
        </p:nvSpPr>
        <p:spPr>
          <a:xfrm>
            <a:off x="8100392" y="6381328"/>
            <a:ext cx="936104"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446412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コンポジット">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アングル">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16012</TotalTime>
  <Words>3412</Words>
  <Application>Microsoft Office PowerPoint</Application>
  <PresentationFormat>画面に合わせる (4:3)</PresentationFormat>
  <Paragraphs>391</Paragraphs>
  <Slides>25</Slides>
  <Notes>15</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アース</vt:lpstr>
      <vt:lpstr>職場でのハラスメントの防止に向けて</vt:lpstr>
      <vt:lpstr>PowerPoint プレゼンテーション</vt:lpstr>
      <vt:lpstr>はじめに～研修の目的～</vt:lpstr>
      <vt:lpstr>1. セクシュアルハラスメントとは</vt:lpstr>
      <vt:lpstr>2. セクシュアルハラスメントを起こさないために</vt:lpstr>
      <vt:lpstr>3. セクシュアルハラスメントの背景になり得る言動について</vt:lpstr>
      <vt:lpstr>4. セクシュアルハラスメント行為者等の責任</vt:lpstr>
      <vt:lpstr>5. 妊娠・出産等に関するハラスメントとは</vt:lpstr>
      <vt:lpstr>6. 妊娠・出産等に関するハラスメントに関する法律</vt:lpstr>
      <vt:lpstr>7. 妊娠・出産等に関するハラスメントの例</vt:lpstr>
      <vt:lpstr>8. 妊娠・出産等に関するハラスメントに該当しない例   （業務上必要な言動）</vt:lpstr>
      <vt:lpstr>PowerPoint プレゼンテーション</vt:lpstr>
      <vt:lpstr>9. 妊娠・出産等に関するハラスメントを起こさないために</vt:lpstr>
      <vt:lpstr>10. 職場におけるハラスメントを考える</vt:lpstr>
      <vt:lpstr>PowerPoint プレゼンテーション</vt:lpstr>
      <vt:lpstr>11. 事業主が講ずべき措置</vt:lpstr>
      <vt:lpstr>12. パワーハラスメントとは</vt:lpstr>
      <vt:lpstr>13. パワーハラスメントを起こさないために</vt:lpstr>
      <vt:lpstr>14. 職場のハラスメントに関する相談対応の流れ</vt:lpstr>
      <vt:lpstr>15. 職場でハラスメントが起きてしまったら</vt:lpstr>
      <vt:lpstr>16. セルフチェック</vt:lpstr>
      <vt:lpstr>付録</vt:lpstr>
      <vt:lpstr>セルフチェックの解説</vt:lpstr>
      <vt:lpstr>（参考）わが社のルール</vt:lpstr>
      <vt:lpstr>（参考）わが社の相談窓口</vt:lpstr>
    </vt:vector>
  </TitlesOfParts>
  <Company>東京海上日動リスクコンサルティング(株)</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職場のハラスメントセミナー</dc:title>
  <dc:creator>R975339</dc:creator>
  <cp:lastModifiedBy>R181087</cp:lastModifiedBy>
  <cp:revision>906</cp:revision>
  <cp:lastPrinted>2018-06-29T09:51:01Z</cp:lastPrinted>
  <dcterms:created xsi:type="dcterms:W3CDTF">2017-04-20T04:39:40Z</dcterms:created>
  <dcterms:modified xsi:type="dcterms:W3CDTF">2018-07-19T07:12:56Z</dcterms:modified>
</cp:coreProperties>
</file>